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99" r:id="rId7"/>
    <p:sldId id="296" r:id="rId8"/>
    <p:sldId id="293" r:id="rId9"/>
    <p:sldId id="297" r:id="rId10"/>
    <p:sldId id="268" r:id="rId11"/>
    <p:sldId id="269" r:id="rId12"/>
    <p:sldId id="270" r:id="rId13"/>
    <p:sldId id="298" r:id="rId14"/>
    <p:sldId id="273" r:id="rId15"/>
    <p:sldId id="272" r:id="rId16"/>
    <p:sldId id="274" r:id="rId17"/>
    <p:sldId id="275"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5E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81" autoAdjust="0"/>
    <p:restoredTop sz="94660"/>
  </p:normalViewPr>
  <p:slideViewPr>
    <p:cSldViewPr snapToGrid="0">
      <p:cViewPr varScale="1">
        <p:scale>
          <a:sx n="88" d="100"/>
          <a:sy n="88" d="100"/>
        </p:scale>
        <p:origin x="509"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6/28/2021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6/28/2021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6/28/2021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6/28/2021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6/28/2021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t>6/28/2021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t>6/28/2021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t>6/28/2021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6/28/2021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6/28/2021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6/28/2021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Title 1025"/>
          <p:cNvSpPr>
            <a:spLocks noGrp="1"/>
          </p:cNvSpPr>
          <p:nvPr>
            <p:ph type="title"/>
          </p:nvPr>
        </p:nvSpPr>
        <p:spPr>
          <a:xfrm>
            <a:off x="609600" y="274638"/>
            <a:ext cx="10972800" cy="1143000"/>
          </a:xfrm>
          <a:prstGeom prst="rect">
            <a:avLst/>
          </a:prstGeom>
          <a:noFill/>
          <a:ln w="9525">
            <a:noFill/>
          </a:ln>
        </p:spPr>
        <p:txBody>
          <a:bodyPr anchor="ctr" anchorCtr="0"/>
          <a:lstStyle/>
          <a:p>
            <a:pPr lvl="0"/>
            <a:r>
              <a:t>Click to edit Master title style</a:t>
            </a:r>
          </a:p>
        </p:txBody>
      </p:sp>
      <p:sp>
        <p:nvSpPr>
          <p:cNvPr id="1027" name="Text Placeholder 1026"/>
          <p:cNvSpPr>
            <a:spLocks noGrp="1"/>
          </p:cNvSpPr>
          <p:nvPr>
            <p:ph type="body" idx="1"/>
          </p:nvPr>
        </p:nvSpPr>
        <p:spPr>
          <a:xfrm>
            <a:off x="609600" y="1600200"/>
            <a:ext cx="10972800" cy="4525963"/>
          </a:xfrm>
          <a:prstGeom prst="rect">
            <a:avLst/>
          </a:prstGeom>
          <a:noFill/>
          <a:ln w="9525">
            <a:noFill/>
          </a:ln>
        </p:spPr>
        <p:txBody>
          <a:body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t>6/28/2021</a:t>
            </a:fld>
            <a:endParaRPr lang="en-US"/>
          </a:p>
        </p:txBody>
      </p:sp>
      <p:sp>
        <p:nvSpPr>
          <p:cNvPr id="1029" name="Footer Placeholder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cs.opencv.org/master/" TargetMode="External"/><Relationship Id="rId2" Type="http://schemas.openxmlformats.org/officeDocument/2006/relationships/hyperlink" Target="https://docs.python.org/3/" TargetMode="External"/><Relationship Id="rId1" Type="http://schemas.openxmlformats.org/officeDocument/2006/relationships/slideLayout" Target="../slideLayouts/slideLayout2.xml"/><Relationship Id="rId6" Type="http://schemas.openxmlformats.org/officeDocument/2006/relationships/hyperlink" Target="https://www.javatpoint.com/face-recognition-and-face-detection-using-opencv" TargetMode="External"/><Relationship Id="rId5" Type="http://schemas.openxmlformats.org/officeDocument/2006/relationships/hyperlink" Target="https://www.youtube.com/watch?v=oXlwWbU8l2o" TargetMode="External"/><Relationship Id="rId4" Type="http://schemas.openxmlformats.org/officeDocument/2006/relationships/hyperlink" Target="https://www.youtube.com/watch?v=gfDE2a7MKjA"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960x0-830x582"/>
          <p:cNvPicPr>
            <a:picLocks noChangeAspect="1"/>
          </p:cNvPicPr>
          <p:nvPr/>
        </p:nvPicPr>
        <p:blipFill>
          <a:blip r:embed="rId2"/>
          <a:stretch>
            <a:fillRect/>
          </a:stretch>
        </p:blipFill>
        <p:spPr>
          <a:xfrm>
            <a:off x="427130" y="1270"/>
            <a:ext cx="10058400" cy="6856730"/>
          </a:xfrm>
          <a:prstGeom prst="rect">
            <a:avLst/>
          </a:prstGeom>
          <a:effectLst>
            <a:outerShdw blurRad="50800" dist="38100" dir="2700000" algn="tl" rotWithShape="0">
              <a:prstClr val="black">
                <a:alpha val="30000"/>
              </a:prstClr>
            </a:outerShdw>
          </a:effectLst>
        </p:spPr>
      </p:pic>
      <p:sp>
        <p:nvSpPr>
          <p:cNvPr id="2" name="Title 1"/>
          <p:cNvSpPr>
            <a:spLocks noGrp="1"/>
          </p:cNvSpPr>
          <p:nvPr>
            <p:ph type="ctrTitle"/>
          </p:nvPr>
        </p:nvSpPr>
        <p:spPr>
          <a:xfrm>
            <a:off x="1341530" y="575945"/>
            <a:ext cx="9144000" cy="2387600"/>
          </a:xfrm>
        </p:spPr>
        <p:txBody>
          <a:bodyPr/>
          <a:lstStyle/>
          <a:p>
            <a:r>
              <a:rPr lang="en-GB" altLang="en-US" sz="4400" dirty="0">
                <a:ln>
                  <a:solidFill>
                    <a:schemeClr val="bg1"/>
                  </a:solidFill>
                </a:ln>
                <a:solidFill>
                  <a:schemeClr val="bg1"/>
                </a:solidFill>
                <a:latin typeface="Calibri" panose="020F0502020204030204" pitchFamily="34" charset="0"/>
                <a:cs typeface="Calibri" panose="020F0502020204030204" pitchFamily="34" charset="0"/>
              </a:rPr>
              <a:t>  “FACE RECOGNITION </a:t>
            </a:r>
            <a:r>
              <a:rPr lang="en-GB" altLang="en-US" sz="4400" dirty="0" smtClean="0">
                <a:ln>
                  <a:solidFill>
                    <a:schemeClr val="bg1"/>
                  </a:solidFill>
                </a:ln>
                <a:solidFill>
                  <a:schemeClr val="bg1"/>
                </a:solidFill>
                <a:latin typeface="Calibri" panose="020F0502020204030204" pitchFamily="34" charset="0"/>
                <a:cs typeface="Calibri" panose="020F0502020204030204" pitchFamily="34" charset="0"/>
              </a:rPr>
              <a:t> </a:t>
            </a:r>
            <a:r>
              <a:rPr lang="en-GB" altLang="en-US" sz="4400" dirty="0">
                <a:ln>
                  <a:solidFill>
                    <a:schemeClr val="bg1"/>
                  </a:solidFill>
                </a:ln>
                <a:solidFill>
                  <a:schemeClr val="bg1"/>
                </a:solidFill>
                <a:latin typeface="Calibri" panose="020F0502020204030204" pitchFamily="34" charset="0"/>
                <a:cs typeface="Calibri" panose="020F0502020204030204" pitchFamily="34" charset="0"/>
              </a:rPr>
              <a:t>ATTENDANCE SYSTEM“</a:t>
            </a:r>
          </a:p>
        </p:txBody>
      </p:sp>
      <p:sp>
        <p:nvSpPr>
          <p:cNvPr id="3" name="Subtitle 2"/>
          <p:cNvSpPr>
            <a:spLocks noGrp="1"/>
          </p:cNvSpPr>
          <p:nvPr>
            <p:ph type="subTitle" idx="1"/>
          </p:nvPr>
        </p:nvSpPr>
        <p:spPr>
          <a:xfrm>
            <a:off x="-3040380" y="5101273"/>
            <a:ext cx="9144000" cy="1655762"/>
          </a:xfrm>
        </p:spPr>
        <p:txBody>
          <a:bodyPr/>
          <a:lstStyle/>
          <a:p>
            <a:pPr algn="ctr"/>
            <a:r>
              <a:rPr lang="en-US" dirty="0">
                <a:solidFill>
                  <a:schemeClr val="bg1"/>
                </a:solidFill>
                <a:latin typeface="Proxima Nova Rg" panose="02000506030000020004" charset="0"/>
                <a:cs typeface="Proxima Nova Rg" panose="02000506030000020004" charset="0"/>
              </a:rPr>
              <a:t>SUBMITTED BY</a:t>
            </a:r>
            <a:r>
              <a:rPr lang="en-GB" altLang="en-US" dirty="0">
                <a:solidFill>
                  <a:schemeClr val="bg1"/>
                </a:solidFill>
                <a:latin typeface="Proxima Nova Rg" panose="02000506030000020004" charset="0"/>
                <a:cs typeface="Proxima Nova Rg" panose="02000506030000020004" charset="0"/>
              </a:rPr>
              <a:t> :</a:t>
            </a:r>
          </a:p>
          <a:p>
            <a:pPr algn="ctr"/>
            <a:endParaRPr lang="en-GB" altLang="en-US" dirty="0">
              <a:latin typeface="Proxima Nova Rg" panose="02000506030000020004" charset="0"/>
              <a:cs typeface="Proxima Nova Rg" panose="02000506030000020004" charset="0"/>
            </a:endParaRPr>
          </a:p>
          <a:p>
            <a:pPr algn="ctr"/>
            <a:endParaRPr lang="en-GB" altLang="en-US" dirty="0">
              <a:latin typeface="Proxima Nova Rg" panose="02000506030000020004" charset="0"/>
              <a:cs typeface="Proxima Nova Rg" panose="02000506030000020004" charset="0"/>
            </a:endParaRPr>
          </a:p>
        </p:txBody>
      </p:sp>
      <p:graphicFrame>
        <p:nvGraphicFramePr>
          <p:cNvPr id="4" name="Table 3"/>
          <p:cNvGraphicFramePr/>
          <p:nvPr>
            <p:extLst>
              <p:ext uri="{D42A27DB-BD31-4B8C-83A1-F6EECF244321}">
                <p14:modId xmlns:p14="http://schemas.microsoft.com/office/powerpoint/2010/main" val="734350013"/>
              </p:ext>
            </p:extLst>
          </p:nvPr>
        </p:nvGraphicFramePr>
        <p:xfrm>
          <a:off x="691515" y="5465445"/>
          <a:ext cx="4473575" cy="1132840"/>
        </p:xfrm>
        <a:graphic>
          <a:graphicData uri="http://schemas.openxmlformats.org/drawingml/2006/table">
            <a:tbl>
              <a:tblPr firstRow="1" bandRow="1">
                <a:tableStyleId>{5940675A-B579-460E-94D1-54222C63F5DA}</a:tableStyleId>
              </a:tblPr>
              <a:tblGrid>
                <a:gridCol w="4473575">
                  <a:extLst>
                    <a:ext uri="{9D8B030D-6E8A-4147-A177-3AD203B41FA5}">
                      <a16:colId xmlns:a16="http://schemas.microsoft.com/office/drawing/2014/main" val="20000"/>
                    </a:ext>
                  </a:extLst>
                </a:gridCol>
              </a:tblGrid>
              <a:tr h="254000">
                <a:tc>
                  <a:txBody>
                    <a:bodyPr/>
                    <a:lstStyle/>
                    <a:p>
                      <a:pPr>
                        <a:buNone/>
                      </a:pPr>
                      <a:r>
                        <a:rPr lang="en-US" sz="1800" b="1">
                          <a:solidFill>
                            <a:schemeClr val="bg1"/>
                          </a:solidFill>
                          <a:uFillTx/>
                          <a:latin typeface="Calibri" panose="020F0502020204030204" pitchFamily="34" charset="0"/>
                          <a:cs typeface="Calibri" panose="020F0502020204030204" pitchFamily="34" charset="0"/>
                        </a:rPr>
                        <a:t>1826246       Vatane Sanket Namdev</a:t>
                      </a:r>
                      <a:endParaRPr lang="en-US" sz="1800" b="1">
                        <a:solidFill>
                          <a:schemeClr val="bg1"/>
                        </a:solidFill>
                        <a:uFillTx/>
                        <a:latin typeface="Calibri" panose="020F0502020204030204" pitchFamily="34" charset="0"/>
                        <a:ea typeface="Times New Roman" panose="02020603050405020304" charset="0"/>
                        <a:cs typeface="Calibri" panose="020F0502020204030204" pitchFamily="34" charset="0"/>
                      </a:endParaRPr>
                    </a:p>
                  </a:txBody>
                  <a:tcPr marL="0" marR="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292100">
                <a:tc>
                  <a:txBody>
                    <a:bodyPr/>
                    <a:lstStyle/>
                    <a:p>
                      <a:pPr>
                        <a:buNone/>
                      </a:pPr>
                      <a:r>
                        <a:rPr lang="en-US" sz="1800" b="1" dirty="0">
                          <a:solidFill>
                            <a:schemeClr val="bg1"/>
                          </a:solidFill>
                          <a:uFillTx/>
                          <a:latin typeface="Calibri" panose="020F0502020204030204" pitchFamily="34" charset="0"/>
                          <a:cs typeface="Calibri" panose="020F0502020204030204" pitchFamily="34" charset="0"/>
                        </a:rPr>
                        <a:t>1826250       Ansari </a:t>
                      </a:r>
                      <a:r>
                        <a:rPr lang="en-US" sz="1800" b="1" dirty="0" err="1" smtClean="0">
                          <a:solidFill>
                            <a:schemeClr val="bg1"/>
                          </a:solidFill>
                          <a:uFillTx/>
                          <a:latin typeface="Calibri" panose="020F0502020204030204" pitchFamily="34" charset="0"/>
                          <a:cs typeface="Calibri" panose="020F0502020204030204" pitchFamily="34" charset="0"/>
                        </a:rPr>
                        <a:t>Amaan</a:t>
                      </a:r>
                      <a:r>
                        <a:rPr lang="en-US" sz="1800" b="1" dirty="0" smtClean="0">
                          <a:solidFill>
                            <a:schemeClr val="bg1"/>
                          </a:solidFill>
                          <a:uFillTx/>
                          <a:latin typeface="Calibri" panose="020F0502020204030204" pitchFamily="34" charset="0"/>
                          <a:cs typeface="Calibri" panose="020F0502020204030204" pitchFamily="34" charset="0"/>
                        </a:rPr>
                        <a:t>  </a:t>
                      </a:r>
                      <a:r>
                        <a:rPr lang="en-US" sz="1800" b="1" dirty="0" err="1">
                          <a:solidFill>
                            <a:schemeClr val="bg1"/>
                          </a:solidFill>
                          <a:uFillTx/>
                          <a:latin typeface="Calibri" panose="020F0502020204030204" pitchFamily="34" charset="0"/>
                          <a:cs typeface="Calibri" panose="020F0502020204030204" pitchFamily="34" charset="0"/>
                        </a:rPr>
                        <a:t>Arif</a:t>
                      </a:r>
                      <a:r>
                        <a:rPr lang="en-US" sz="1800" b="1" dirty="0">
                          <a:solidFill>
                            <a:schemeClr val="bg1"/>
                          </a:solidFill>
                          <a:uFillTx/>
                          <a:latin typeface="Calibri" panose="020F0502020204030204" pitchFamily="34" charset="0"/>
                          <a:cs typeface="Calibri" panose="020F0502020204030204" pitchFamily="34" charset="0"/>
                        </a:rPr>
                        <a:t>  </a:t>
                      </a:r>
                      <a:endParaRPr lang="en-US" sz="1800" b="1" dirty="0">
                        <a:solidFill>
                          <a:schemeClr val="bg1"/>
                        </a:solidFill>
                        <a:uFillTx/>
                        <a:latin typeface="Calibri" panose="020F0502020204030204" pitchFamily="34" charset="0"/>
                        <a:ea typeface="Times New Roman" panose="02020603050405020304" charset="0"/>
                        <a:cs typeface="Calibri" panose="020F0502020204030204" pitchFamily="34" charset="0"/>
                      </a:endParaRPr>
                    </a:p>
                  </a:txBody>
                  <a:tcPr marL="0" marR="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292100">
                <a:tc>
                  <a:txBody>
                    <a:bodyPr/>
                    <a:lstStyle/>
                    <a:p>
                      <a:pPr>
                        <a:buNone/>
                      </a:pPr>
                      <a:r>
                        <a:rPr lang="en-US" sz="1800" b="1">
                          <a:solidFill>
                            <a:schemeClr val="bg1"/>
                          </a:solidFill>
                          <a:uFillTx/>
                          <a:latin typeface="Calibri" panose="020F0502020204030204" pitchFamily="34" charset="0"/>
                          <a:cs typeface="Calibri" panose="020F0502020204030204" pitchFamily="34" charset="0"/>
                        </a:rPr>
                        <a:t>1826243       Sonawane Shubham Deepak</a:t>
                      </a:r>
                      <a:endParaRPr lang="en-US" sz="1800" b="1">
                        <a:solidFill>
                          <a:schemeClr val="bg1"/>
                        </a:solidFill>
                        <a:uFillTx/>
                        <a:latin typeface="Calibri" panose="020F0502020204030204" pitchFamily="34" charset="0"/>
                        <a:ea typeface="Times New Roman" panose="02020603050405020304" charset="0"/>
                        <a:cs typeface="Calibri" panose="020F0502020204030204" pitchFamily="34" charset="0"/>
                      </a:endParaRPr>
                    </a:p>
                  </a:txBody>
                  <a:tcPr marL="0" marR="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254000">
                <a:tc>
                  <a:txBody>
                    <a:bodyPr/>
                    <a:lstStyle/>
                    <a:p>
                      <a:pPr>
                        <a:buNone/>
                      </a:pPr>
                      <a:r>
                        <a:rPr lang="en-US" sz="1800" b="1" dirty="0">
                          <a:solidFill>
                            <a:schemeClr val="bg1"/>
                          </a:solidFill>
                          <a:uFillTx/>
                          <a:latin typeface="Calibri" panose="020F0502020204030204" pitchFamily="34" charset="0"/>
                          <a:cs typeface="Calibri" panose="020F0502020204030204" pitchFamily="34" charset="0"/>
                        </a:rPr>
                        <a:t>1926504       </a:t>
                      </a:r>
                      <a:r>
                        <a:rPr lang="en-US" sz="1800" b="1" dirty="0" err="1">
                          <a:solidFill>
                            <a:schemeClr val="bg1"/>
                          </a:solidFill>
                          <a:uFillTx/>
                          <a:latin typeface="Calibri" panose="020F0502020204030204" pitchFamily="34" charset="0"/>
                          <a:cs typeface="Calibri" panose="020F0502020204030204" pitchFamily="34" charset="0"/>
                        </a:rPr>
                        <a:t>Shinde</a:t>
                      </a:r>
                      <a:r>
                        <a:rPr lang="en-US" sz="1800" b="1" dirty="0">
                          <a:solidFill>
                            <a:schemeClr val="bg1"/>
                          </a:solidFill>
                          <a:uFillTx/>
                          <a:latin typeface="Calibri" panose="020F0502020204030204" pitchFamily="34" charset="0"/>
                          <a:cs typeface="Calibri" panose="020F0502020204030204" pitchFamily="34" charset="0"/>
                        </a:rPr>
                        <a:t> Pratik </a:t>
                      </a:r>
                      <a:r>
                        <a:rPr lang="en-US" sz="1800" b="1" dirty="0" err="1">
                          <a:solidFill>
                            <a:schemeClr val="bg1"/>
                          </a:solidFill>
                          <a:uFillTx/>
                          <a:latin typeface="Calibri" panose="020F0502020204030204" pitchFamily="34" charset="0"/>
                          <a:cs typeface="Calibri" panose="020F0502020204030204" pitchFamily="34" charset="0"/>
                        </a:rPr>
                        <a:t>Pandit</a:t>
                      </a:r>
                      <a:r>
                        <a:rPr lang="en-US" sz="1800" b="1" dirty="0">
                          <a:solidFill>
                            <a:schemeClr val="bg1"/>
                          </a:solidFill>
                          <a:uFillTx/>
                          <a:latin typeface="Calibri" panose="020F0502020204030204" pitchFamily="34" charset="0"/>
                          <a:cs typeface="Calibri" panose="020F0502020204030204" pitchFamily="34" charset="0"/>
                        </a:rPr>
                        <a:t> </a:t>
                      </a:r>
                      <a:endParaRPr lang="en-US" sz="1800" b="1" dirty="0">
                        <a:solidFill>
                          <a:schemeClr val="bg1"/>
                        </a:solidFill>
                        <a:uFillTx/>
                        <a:latin typeface="Calibri" panose="020F0502020204030204" pitchFamily="34" charset="0"/>
                        <a:ea typeface="Times New Roman" panose="02020603050405020304" charset="0"/>
                        <a:cs typeface="Calibri" panose="020F0502020204030204" pitchFamily="34" charset="0"/>
                      </a:endParaRPr>
                    </a:p>
                  </a:txBody>
                  <a:tcPr marL="0" marR="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cxnSp>
        <p:nvCxnSpPr>
          <p:cNvPr id="5" name="Straight Connector 4"/>
          <p:cNvCxnSpPr/>
          <p:nvPr/>
        </p:nvCxnSpPr>
        <p:spPr>
          <a:xfrm flipV="1">
            <a:off x="2107565" y="2963545"/>
            <a:ext cx="7992000" cy="0"/>
          </a:xfrm>
          <a:prstGeom prst="line">
            <a:avLst/>
          </a:prstGeom>
          <a:ln w="38100"/>
        </p:spPr>
        <p:style>
          <a:lnRef idx="1">
            <a:schemeClr val="accent2"/>
          </a:lnRef>
          <a:fillRef idx="0">
            <a:schemeClr val="accent2"/>
          </a:fillRef>
          <a:effectRef idx="0">
            <a:schemeClr val="accent2"/>
          </a:effectRef>
          <a:fontRef idx="minor">
            <a:schemeClr val="tx1"/>
          </a:fontRef>
        </p:style>
      </p:cxn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5200" y="3837903"/>
            <a:ext cx="4026800" cy="302009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4068" y="0"/>
            <a:ext cx="11145327" cy="6858000"/>
          </a:xfrm>
        </p:spPr>
        <p:txBody>
          <a:bodyPr/>
          <a:lstStyle/>
          <a:p>
            <a:pPr marL="0" indent="0">
              <a:buNone/>
            </a:pPr>
            <a:r>
              <a:rPr lang="en-US" sz="4000" b="1" dirty="0" smtClean="0">
                <a:ln>
                  <a:solidFill>
                    <a:srgbClr val="0070C0"/>
                  </a:solidFill>
                </a:ln>
                <a:solidFill>
                  <a:srgbClr val="0070C0"/>
                </a:solidFill>
                <a:latin typeface="Calibri" panose="020F0502020204030204" pitchFamily="34" charset="0"/>
                <a:cs typeface="Calibri" panose="020F0502020204030204" pitchFamily="34" charset="0"/>
              </a:rPr>
              <a:t>Working :</a:t>
            </a:r>
          </a:p>
          <a:p>
            <a:pPr marL="0" indent="0">
              <a:buNone/>
            </a:pPr>
            <a:endParaRPr lang="en-US" sz="1700" b="1"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endParaRPr>
          </a:p>
          <a:p>
            <a:pPr marL="0" indent="0">
              <a:buNone/>
            </a:pPr>
            <a:r>
              <a:rPr lang="en-US" sz="2000" b="1" dirty="0" smtClean="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First </a:t>
            </a:r>
            <a:r>
              <a:rPr lang="en-US" sz="2000" b="1"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Part: (Data Collection</a:t>
            </a:r>
            <a:r>
              <a:rPr lang="en-US" sz="2000" b="1" dirty="0" smtClean="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 :</a:t>
            </a:r>
            <a:endParaRPr lang="en-US" sz="2000" b="1"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endParaRPr>
          </a:p>
          <a:p>
            <a:r>
              <a:rPr lang="en-US" sz="20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The first and the major part is to collect samples of data on which this model needs to be trained</a:t>
            </a:r>
            <a:r>
              <a:rPr lang="en-US" sz="2000" dirty="0" smtClean="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a:t>
            </a:r>
            <a:endParaRPr lang="en-US" sz="20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endParaRPr>
          </a:p>
          <a:p>
            <a:r>
              <a:rPr lang="en-US" sz="20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    </a:t>
            </a:r>
            <a:r>
              <a:rPr lang="en-US" sz="2000" b="1" dirty="0">
                <a:ln>
                  <a:solidFill>
                    <a:srgbClr val="00B050"/>
                  </a:solidFill>
                </a:ln>
                <a:solidFill>
                  <a:srgbClr val="00B050"/>
                </a:solidFill>
                <a:latin typeface="Calibri" panose="020F0502020204030204" pitchFamily="34" charset="0"/>
                <a:cs typeface="Calibri" panose="020F0502020204030204" pitchFamily="34" charset="0"/>
              </a:rPr>
              <a:t>Defining Path </a:t>
            </a:r>
            <a:r>
              <a:rPr lang="en-US" sz="2000" dirty="0">
                <a:ln>
                  <a:solidFill>
                    <a:srgbClr val="00B050"/>
                  </a:solidFill>
                </a:ln>
                <a:solidFill>
                  <a:srgbClr val="00B050"/>
                </a:solidFill>
                <a:latin typeface="Calibri" panose="020F0502020204030204" pitchFamily="34" charset="0"/>
                <a:cs typeface="Calibri" panose="020F0502020204030204" pitchFamily="34" charset="0"/>
              </a:rPr>
              <a:t>:  </a:t>
            </a:r>
            <a:endParaRPr lang="en-IN" sz="2000" b="1" dirty="0" smtClean="0">
              <a:ln>
                <a:solidFill>
                  <a:srgbClr val="FF0000"/>
                </a:solidFill>
              </a:ln>
              <a:solidFill>
                <a:srgbClr val="FF0000"/>
              </a:solidFill>
              <a:latin typeface="Calibri" panose="020F0502020204030204" pitchFamily="34" charset="0"/>
              <a:cs typeface="Calibri" panose="020F0502020204030204" pitchFamily="34" charset="0"/>
            </a:endParaRPr>
          </a:p>
          <a:p>
            <a:pPr marL="0" indent="0">
              <a:buNone/>
            </a:pPr>
            <a:r>
              <a:rPr lang="en-US" sz="2000" b="1" dirty="0">
                <a:ln>
                  <a:solidFill>
                    <a:srgbClr val="FF0000"/>
                  </a:solidFill>
                </a:ln>
                <a:solidFill>
                  <a:srgbClr val="FF0000"/>
                </a:solidFill>
                <a:latin typeface="Calibri" panose="020F0502020204030204" pitchFamily="34" charset="0"/>
                <a:cs typeface="Calibri" panose="020F0502020204030204" pitchFamily="34" charset="0"/>
              </a:rPr>
              <a:t>	</a:t>
            </a:r>
            <a:r>
              <a:rPr lang="en-IN" sz="2000" b="1" dirty="0">
                <a:ln>
                  <a:solidFill>
                    <a:srgbClr val="FF0000"/>
                  </a:solidFill>
                </a:ln>
                <a:solidFill>
                  <a:srgbClr val="FF0000"/>
                </a:solidFill>
                <a:latin typeface="Calibri" panose="020F0502020204030204" pitchFamily="34" charset="0"/>
                <a:cs typeface="Calibri" panose="020F0502020204030204" pitchFamily="34" charset="0"/>
              </a:rPr>
              <a:t> detector = cv2.CascadeClassifier("haarcascade_frontalface_default.xml</a:t>
            </a:r>
            <a:r>
              <a:rPr lang="en-IN" sz="2000" b="1" dirty="0" smtClean="0">
                <a:ln>
                  <a:solidFill>
                    <a:srgbClr val="FF0000"/>
                  </a:solidFill>
                </a:ln>
                <a:solidFill>
                  <a:srgbClr val="FF0000"/>
                </a:solidFill>
                <a:latin typeface="Calibri" panose="020F0502020204030204" pitchFamily="34" charset="0"/>
                <a:cs typeface="Calibri" panose="020F0502020204030204" pitchFamily="34" charset="0"/>
              </a:rPr>
              <a:t>“)</a:t>
            </a:r>
          </a:p>
          <a:p>
            <a:pPr marL="0" indent="0">
              <a:buNone/>
            </a:pPr>
            <a:r>
              <a:rPr lang="en-US" sz="20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The cascade file will help your model classify  your facial expression and will help in recognizing the face for which it has been trained</a:t>
            </a:r>
            <a:endParaRPr lang="en-US" sz="2000" b="1"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endParaRPr>
          </a:p>
          <a:p>
            <a:r>
              <a:rPr lang="en-US" sz="20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    </a:t>
            </a:r>
            <a:r>
              <a:rPr lang="en-US" sz="2000" b="1" dirty="0">
                <a:ln>
                  <a:solidFill>
                    <a:srgbClr val="00B050"/>
                  </a:solidFill>
                </a:ln>
                <a:solidFill>
                  <a:srgbClr val="00B050"/>
                </a:solidFill>
                <a:latin typeface="Calibri" panose="020F0502020204030204" pitchFamily="34" charset="0"/>
                <a:cs typeface="Calibri" panose="020F0502020204030204" pitchFamily="34" charset="0"/>
              </a:rPr>
              <a:t>Face Extraction </a:t>
            </a:r>
            <a:r>
              <a:rPr lang="en-US" sz="2000" b="1" dirty="0" smtClean="0">
                <a:ln>
                  <a:solidFill>
                    <a:srgbClr val="00B050"/>
                  </a:solidFill>
                </a:ln>
                <a:solidFill>
                  <a:srgbClr val="00B050"/>
                </a:solidFill>
                <a:latin typeface="Calibri" panose="020F0502020204030204" pitchFamily="34" charset="0"/>
                <a:cs typeface="Calibri" panose="020F0502020204030204" pitchFamily="34" charset="0"/>
              </a:rPr>
              <a:t>:</a:t>
            </a:r>
            <a:endParaRPr lang="en-US" sz="2000" dirty="0">
              <a:ln>
                <a:solidFill>
                  <a:srgbClr val="00B050"/>
                </a:solidFill>
              </a:ln>
              <a:solidFill>
                <a:srgbClr val="00B050"/>
              </a:solidFill>
              <a:latin typeface="Calibri" panose="020F0502020204030204" pitchFamily="34" charset="0"/>
              <a:cs typeface="Calibri" panose="020F0502020204030204" pitchFamily="34" charset="0"/>
            </a:endParaRPr>
          </a:p>
          <a:p>
            <a:pPr marL="0" indent="0">
              <a:buNone/>
            </a:pPr>
            <a:r>
              <a:rPr lang="en-US" sz="2000" dirty="0" smtClean="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	</a:t>
            </a:r>
            <a:r>
              <a:rPr lang="en-IN" sz="2000" dirty="0" smtClean="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 </a:t>
            </a:r>
            <a:r>
              <a:rPr lang="en-IN" sz="2000" b="1" dirty="0" err="1" smtClean="0">
                <a:ln>
                  <a:solidFill>
                    <a:srgbClr val="FF0000"/>
                  </a:solidFill>
                </a:ln>
                <a:solidFill>
                  <a:srgbClr val="FF0000"/>
                </a:solidFill>
                <a:latin typeface="Calibri" panose="020F0502020204030204" pitchFamily="34" charset="0"/>
                <a:cs typeface="Calibri" panose="020F0502020204030204" pitchFamily="34" charset="0"/>
              </a:rPr>
              <a:t>gray</a:t>
            </a:r>
            <a:r>
              <a:rPr lang="en-IN" sz="2000" b="1" dirty="0" smtClean="0">
                <a:ln>
                  <a:solidFill>
                    <a:srgbClr val="FF0000"/>
                  </a:solidFill>
                </a:ln>
                <a:solidFill>
                  <a:srgbClr val="FF0000"/>
                </a:solidFill>
                <a:latin typeface="Calibri" panose="020F0502020204030204" pitchFamily="34" charset="0"/>
                <a:cs typeface="Calibri" panose="020F0502020204030204" pitchFamily="34" charset="0"/>
              </a:rPr>
              <a:t> = cv2.cvtColor(</a:t>
            </a:r>
            <a:r>
              <a:rPr lang="en-IN" sz="2000" b="1" dirty="0" err="1" smtClean="0">
                <a:ln>
                  <a:solidFill>
                    <a:srgbClr val="FF0000"/>
                  </a:solidFill>
                </a:ln>
                <a:solidFill>
                  <a:srgbClr val="FF0000"/>
                </a:solidFill>
                <a:latin typeface="Calibri" panose="020F0502020204030204" pitchFamily="34" charset="0"/>
                <a:cs typeface="Calibri" panose="020F0502020204030204" pitchFamily="34" charset="0"/>
              </a:rPr>
              <a:t>img</a:t>
            </a:r>
            <a:r>
              <a:rPr lang="en-IN" sz="2000" b="1" dirty="0" smtClean="0">
                <a:ln>
                  <a:solidFill>
                    <a:srgbClr val="FF0000"/>
                  </a:solidFill>
                </a:ln>
                <a:solidFill>
                  <a:srgbClr val="FF0000"/>
                </a:solidFill>
                <a:latin typeface="Calibri" panose="020F0502020204030204" pitchFamily="34" charset="0"/>
                <a:cs typeface="Calibri" panose="020F0502020204030204" pitchFamily="34" charset="0"/>
              </a:rPr>
              <a:t>, cv2.COLOR_BGR2GRAY</a:t>
            </a:r>
            <a:r>
              <a:rPr lang="en-IN" sz="2000" dirty="0" smtClean="0">
                <a:ln>
                  <a:solidFill>
                    <a:srgbClr val="FF0000"/>
                  </a:solidFill>
                </a:ln>
                <a:solidFill>
                  <a:srgbClr val="FF0000"/>
                </a:solidFill>
                <a:latin typeface="Calibri" panose="020F0502020204030204" pitchFamily="34" charset="0"/>
                <a:cs typeface="Calibri" panose="020F0502020204030204" pitchFamily="34" charset="0"/>
              </a:rPr>
              <a:t>)</a:t>
            </a:r>
          </a:p>
          <a:p>
            <a:pPr marL="0" indent="0">
              <a:buNone/>
            </a:pPr>
            <a:r>
              <a:rPr lang="en-US" sz="20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In this we basically convert the color of the captured images to gray because, color information doesn’t help us in identify important edges or other </a:t>
            </a:r>
            <a:r>
              <a:rPr lang="en-US" sz="2000" dirty="0" smtClean="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features .</a:t>
            </a:r>
            <a:endParaRPr lang="en-US" sz="2000" dirty="0" smtClean="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endParaRPr>
          </a:p>
          <a:p>
            <a:r>
              <a:rPr lang="en-US" sz="2000" dirty="0" smtClean="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    </a:t>
            </a:r>
            <a:r>
              <a:rPr lang="en-US" sz="2000" b="1" dirty="0">
                <a:ln>
                  <a:solidFill>
                    <a:srgbClr val="00B050"/>
                  </a:solidFill>
                </a:ln>
                <a:solidFill>
                  <a:srgbClr val="00B050"/>
                </a:solidFill>
                <a:latin typeface="Calibri" panose="020F0502020204030204" pitchFamily="34" charset="0"/>
                <a:cs typeface="Calibri" panose="020F0502020204030204" pitchFamily="34" charset="0"/>
              </a:rPr>
              <a:t>Multi Scaling </a:t>
            </a:r>
            <a:r>
              <a:rPr lang="en-US" sz="2000" b="1" dirty="0" smtClean="0">
                <a:ln>
                  <a:solidFill>
                    <a:srgbClr val="00B050"/>
                  </a:solidFill>
                </a:ln>
                <a:solidFill>
                  <a:srgbClr val="00B050"/>
                </a:solidFill>
                <a:latin typeface="Calibri" panose="020F0502020204030204" pitchFamily="34" charset="0"/>
                <a:cs typeface="Calibri" panose="020F0502020204030204" pitchFamily="34" charset="0"/>
              </a:rPr>
              <a:t>: </a:t>
            </a:r>
          </a:p>
          <a:p>
            <a:pPr marL="0" indent="0">
              <a:buNone/>
            </a:pPr>
            <a:r>
              <a:rPr lang="en-US" sz="2000" b="1" dirty="0" smtClean="0">
                <a:ln>
                  <a:solidFill>
                    <a:srgbClr val="00B050"/>
                  </a:solidFill>
                </a:ln>
                <a:solidFill>
                  <a:srgbClr val="00B050"/>
                </a:solidFill>
                <a:latin typeface="Calibri" panose="020F0502020204030204" pitchFamily="34" charset="0"/>
                <a:cs typeface="Calibri" panose="020F0502020204030204" pitchFamily="34" charset="0"/>
              </a:rPr>
              <a:t>	</a:t>
            </a:r>
            <a:r>
              <a:rPr lang="en-IN" sz="2000" b="1" dirty="0">
                <a:ln>
                  <a:solidFill>
                    <a:srgbClr val="FF0000"/>
                  </a:solidFill>
                </a:ln>
                <a:solidFill>
                  <a:srgbClr val="FF0000"/>
                </a:solidFill>
                <a:latin typeface="Calibri" panose="020F0502020204030204" pitchFamily="34" charset="0"/>
                <a:cs typeface="Calibri" panose="020F0502020204030204" pitchFamily="34" charset="0"/>
              </a:rPr>
              <a:t>faces = </a:t>
            </a:r>
            <a:r>
              <a:rPr lang="en-IN" sz="2000" b="1" dirty="0" err="1">
                <a:ln>
                  <a:solidFill>
                    <a:srgbClr val="FF0000"/>
                  </a:solidFill>
                </a:ln>
                <a:solidFill>
                  <a:srgbClr val="FF0000"/>
                </a:solidFill>
                <a:latin typeface="Calibri" panose="020F0502020204030204" pitchFamily="34" charset="0"/>
                <a:cs typeface="Calibri" panose="020F0502020204030204" pitchFamily="34" charset="0"/>
              </a:rPr>
              <a:t>detector.detectMultiScale</a:t>
            </a:r>
            <a:r>
              <a:rPr lang="en-IN" sz="2000" b="1" dirty="0">
                <a:ln>
                  <a:solidFill>
                    <a:srgbClr val="FF0000"/>
                  </a:solidFill>
                </a:ln>
                <a:solidFill>
                  <a:srgbClr val="FF0000"/>
                </a:solidFill>
                <a:latin typeface="Calibri" panose="020F0502020204030204" pitchFamily="34" charset="0"/>
                <a:cs typeface="Calibri" panose="020F0502020204030204" pitchFamily="34" charset="0"/>
              </a:rPr>
              <a:t>(</a:t>
            </a:r>
            <a:r>
              <a:rPr lang="en-IN" sz="2000" b="1" dirty="0" err="1">
                <a:ln>
                  <a:solidFill>
                    <a:srgbClr val="FF0000"/>
                  </a:solidFill>
                </a:ln>
                <a:solidFill>
                  <a:srgbClr val="FF0000"/>
                </a:solidFill>
                <a:latin typeface="Calibri" panose="020F0502020204030204" pitchFamily="34" charset="0"/>
                <a:cs typeface="Calibri" panose="020F0502020204030204" pitchFamily="34" charset="0"/>
              </a:rPr>
              <a:t>gray</a:t>
            </a:r>
            <a:r>
              <a:rPr lang="en-IN" sz="2000" b="1" dirty="0">
                <a:ln>
                  <a:solidFill>
                    <a:srgbClr val="FF0000"/>
                  </a:solidFill>
                </a:ln>
                <a:solidFill>
                  <a:srgbClr val="FF0000"/>
                </a:solidFill>
                <a:latin typeface="Calibri" panose="020F0502020204030204" pitchFamily="34" charset="0"/>
                <a:cs typeface="Calibri" panose="020F0502020204030204" pitchFamily="34" charset="0"/>
              </a:rPr>
              <a:t>, 1.3, 5</a:t>
            </a:r>
            <a:r>
              <a:rPr lang="en-IN" sz="2000" b="1" dirty="0" smtClean="0">
                <a:ln>
                  <a:solidFill>
                    <a:srgbClr val="FF0000"/>
                  </a:solidFill>
                </a:ln>
                <a:solidFill>
                  <a:srgbClr val="FF0000"/>
                </a:solidFill>
                <a:latin typeface="Calibri" panose="020F0502020204030204" pitchFamily="34" charset="0"/>
                <a:cs typeface="Calibri" panose="020F0502020204030204" pitchFamily="34" charset="0"/>
              </a:rPr>
              <a:t>)</a:t>
            </a:r>
            <a:endParaRPr lang="en-US" sz="2000" b="1" dirty="0">
              <a:ln>
                <a:solidFill>
                  <a:srgbClr val="00B050"/>
                </a:solidFill>
              </a:ln>
              <a:solidFill>
                <a:srgbClr val="00B050"/>
              </a:solidFill>
              <a:latin typeface="Calibri" panose="020F0502020204030204" pitchFamily="34" charset="0"/>
              <a:cs typeface="Calibri" panose="020F0502020204030204" pitchFamily="34" charset="0"/>
            </a:endParaRPr>
          </a:p>
          <a:p>
            <a:pPr marL="0" indent="0">
              <a:buNone/>
            </a:pPr>
            <a:r>
              <a:rPr lang="en-US" sz="2000" dirty="0" smtClean="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After the color transition we use </a:t>
            </a:r>
            <a:r>
              <a:rPr lang="en-US" sz="2000" dirty="0" err="1" smtClean="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detectMultiScale</a:t>
            </a:r>
            <a:r>
              <a:rPr lang="en-US" sz="2000" dirty="0" smtClean="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 this basically detects objects of different sizes in the input image and the detected objects are returned as list of rectangle. This method has three main parameters which involves image, scale factor and nearest neighbors.</a:t>
            </a:r>
          </a:p>
          <a:p>
            <a:pPr marL="0" indent="0">
              <a:buNone/>
            </a:pPr>
            <a:r>
              <a:rPr lang="en-IN" sz="2000" dirty="0" smtClean="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 	</a:t>
            </a:r>
            <a:endParaRPr lang="en-US" sz="20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611" y="243840"/>
            <a:ext cx="11886051" cy="6614160"/>
          </a:xfrm>
        </p:spPr>
        <p:txBody>
          <a:bodyPr/>
          <a:lstStyle/>
          <a:p>
            <a:r>
              <a:rPr lang="en-US" sz="1900" b="1" dirty="0">
                <a:ln>
                  <a:solidFill>
                    <a:srgbClr val="00B050"/>
                  </a:solidFill>
                </a:ln>
                <a:solidFill>
                  <a:srgbClr val="00B050"/>
                </a:solidFill>
                <a:latin typeface="Calibri" panose="020F0502020204030204" pitchFamily="34" charset="0"/>
                <a:cs typeface="Calibri" panose="020F0502020204030204" pitchFamily="34" charset="0"/>
              </a:rPr>
              <a:t>Cropping Image : </a:t>
            </a:r>
            <a:endParaRPr lang="en-US" sz="1900" b="1" dirty="0" smtClean="0">
              <a:ln>
                <a:solidFill>
                  <a:srgbClr val="00B050"/>
                </a:solidFill>
              </a:ln>
              <a:solidFill>
                <a:srgbClr val="00B050"/>
              </a:solidFill>
              <a:latin typeface="Calibri" panose="020F0502020204030204" pitchFamily="34" charset="0"/>
              <a:cs typeface="Calibri" panose="020F0502020204030204" pitchFamily="34" charset="0"/>
            </a:endParaRPr>
          </a:p>
          <a:p>
            <a:pPr marL="0" indent="0">
              <a:buNone/>
            </a:pPr>
            <a:r>
              <a:rPr lang="en-IN" sz="1900" dirty="0">
                <a:ln>
                  <a:solidFill>
                    <a:schemeClr val="tx1">
                      <a:lumMod val="95000"/>
                      <a:lumOff val="5000"/>
                    </a:schemeClr>
                  </a:solidFill>
                </a:ln>
                <a:latin typeface="Calibri" panose="020F0502020204030204" pitchFamily="34" charset="0"/>
                <a:cs typeface="Calibri" panose="020F0502020204030204" pitchFamily="34" charset="0"/>
              </a:rPr>
              <a:t>	 </a:t>
            </a:r>
            <a:r>
              <a:rPr lang="en-IN" sz="1900" b="1" dirty="0" err="1">
                <a:ln>
                  <a:solidFill>
                    <a:srgbClr val="FF0000"/>
                  </a:solidFill>
                </a:ln>
                <a:solidFill>
                  <a:srgbClr val="FF0000"/>
                </a:solidFill>
                <a:latin typeface="Calibri" panose="020F0502020204030204" pitchFamily="34" charset="0"/>
                <a:cs typeface="Calibri" panose="020F0502020204030204" pitchFamily="34" charset="0"/>
              </a:rPr>
              <a:t>gray</a:t>
            </a:r>
            <a:r>
              <a:rPr lang="en-IN" sz="1900" b="1" dirty="0">
                <a:ln>
                  <a:solidFill>
                    <a:srgbClr val="FF0000"/>
                  </a:solidFill>
                </a:ln>
                <a:solidFill>
                  <a:srgbClr val="FF0000"/>
                </a:solidFill>
                <a:latin typeface="Calibri" panose="020F0502020204030204" pitchFamily="34" charset="0"/>
                <a:cs typeface="Calibri" panose="020F0502020204030204" pitchFamily="34" charset="0"/>
              </a:rPr>
              <a:t>[</a:t>
            </a:r>
            <a:r>
              <a:rPr lang="en-IN" sz="1900" b="1" dirty="0" err="1">
                <a:ln>
                  <a:solidFill>
                    <a:srgbClr val="FF0000"/>
                  </a:solidFill>
                </a:ln>
                <a:solidFill>
                  <a:srgbClr val="FF0000"/>
                </a:solidFill>
                <a:latin typeface="Calibri" panose="020F0502020204030204" pitchFamily="34" charset="0"/>
                <a:cs typeface="Calibri" panose="020F0502020204030204" pitchFamily="34" charset="0"/>
              </a:rPr>
              <a:t>y:y</a:t>
            </a:r>
            <a:r>
              <a:rPr lang="en-IN" sz="1900" b="1" dirty="0">
                <a:ln>
                  <a:solidFill>
                    <a:srgbClr val="FF0000"/>
                  </a:solidFill>
                </a:ln>
                <a:solidFill>
                  <a:srgbClr val="FF0000"/>
                </a:solidFill>
                <a:latin typeface="Calibri" panose="020F0502020204030204" pitchFamily="34" charset="0"/>
                <a:cs typeface="Calibri" panose="020F0502020204030204" pitchFamily="34" charset="0"/>
              </a:rPr>
              <a:t> + h, x:x + w</a:t>
            </a:r>
            <a:r>
              <a:rPr lang="en-IN" sz="1900" b="1" dirty="0" smtClean="0">
                <a:ln>
                  <a:solidFill>
                    <a:srgbClr val="FF0000"/>
                  </a:solidFill>
                </a:ln>
                <a:solidFill>
                  <a:srgbClr val="FF0000"/>
                </a:solidFill>
                <a:latin typeface="Calibri" panose="020F0502020204030204" pitchFamily="34" charset="0"/>
                <a:cs typeface="Calibri" panose="020F0502020204030204" pitchFamily="34" charset="0"/>
              </a:rPr>
              <a:t>]</a:t>
            </a:r>
            <a:endParaRPr lang="en-US" sz="1900" b="1" dirty="0" smtClean="0">
              <a:ln>
                <a:solidFill>
                  <a:srgbClr val="FF0000"/>
                </a:solidFill>
              </a:ln>
              <a:solidFill>
                <a:srgbClr val="FF0000"/>
              </a:solidFill>
              <a:latin typeface="Calibri" panose="020F0502020204030204" pitchFamily="34" charset="0"/>
              <a:cs typeface="Calibri" panose="020F0502020204030204" pitchFamily="34" charset="0"/>
            </a:endParaRPr>
          </a:p>
          <a:p>
            <a:pPr marL="0" indent="0">
              <a:buNone/>
            </a:pPr>
            <a:r>
              <a:rPr lang="en-US" sz="1900" dirty="0" smtClean="0">
                <a:ln>
                  <a:solidFill>
                    <a:schemeClr val="tx1">
                      <a:lumMod val="95000"/>
                      <a:lumOff val="5000"/>
                    </a:schemeClr>
                  </a:solidFill>
                </a:ln>
                <a:latin typeface="Calibri" panose="020F0502020204030204" pitchFamily="34" charset="0"/>
                <a:cs typeface="Calibri" panose="020F0502020204030204" pitchFamily="34" charset="0"/>
              </a:rPr>
              <a:t>This </a:t>
            </a:r>
            <a:r>
              <a:rPr lang="en-US" sz="1900" dirty="0">
                <a:ln>
                  <a:solidFill>
                    <a:schemeClr val="tx1">
                      <a:lumMod val="95000"/>
                      <a:lumOff val="5000"/>
                    </a:schemeClr>
                  </a:solidFill>
                </a:ln>
                <a:latin typeface="Calibri" panose="020F0502020204030204" pitchFamily="34" charset="0"/>
                <a:cs typeface="Calibri" panose="020F0502020204030204" pitchFamily="34" charset="0"/>
              </a:rPr>
              <a:t>is the very crucial part as in this we just crop the image so that we could get the face of the object</a:t>
            </a:r>
            <a:r>
              <a:rPr lang="en-US" sz="1900" dirty="0" smtClean="0">
                <a:ln>
                  <a:solidFill>
                    <a:schemeClr val="tx1">
                      <a:lumMod val="95000"/>
                      <a:lumOff val="5000"/>
                    </a:schemeClr>
                  </a:solidFill>
                </a:ln>
                <a:latin typeface="Calibri" panose="020F0502020204030204" pitchFamily="34" charset="0"/>
                <a:cs typeface="Calibri" panose="020F0502020204030204" pitchFamily="34" charset="0"/>
              </a:rPr>
              <a:t>.</a:t>
            </a:r>
          </a:p>
          <a:p>
            <a:r>
              <a:rPr lang="en-US" sz="1900" b="1" dirty="0" smtClean="0">
                <a:ln>
                  <a:solidFill>
                    <a:srgbClr val="00B050"/>
                  </a:solidFill>
                </a:ln>
                <a:solidFill>
                  <a:srgbClr val="00B050"/>
                </a:solidFill>
                <a:latin typeface="Calibri" panose="020F0502020204030204" pitchFamily="34" charset="0"/>
                <a:cs typeface="Calibri" panose="020F0502020204030204" pitchFamily="34" charset="0"/>
              </a:rPr>
              <a:t>Reading </a:t>
            </a:r>
            <a:r>
              <a:rPr lang="en-US" sz="1900" b="1" dirty="0">
                <a:ln>
                  <a:solidFill>
                    <a:srgbClr val="00B050"/>
                  </a:solidFill>
                </a:ln>
                <a:solidFill>
                  <a:srgbClr val="00B050"/>
                </a:solidFill>
                <a:latin typeface="Calibri" panose="020F0502020204030204" pitchFamily="34" charset="0"/>
                <a:cs typeface="Calibri" panose="020F0502020204030204" pitchFamily="34" charset="0"/>
              </a:rPr>
              <a:t>: </a:t>
            </a:r>
            <a:endParaRPr lang="en-US" sz="1900" b="1" dirty="0" smtClean="0">
              <a:ln>
                <a:solidFill>
                  <a:srgbClr val="00B050"/>
                </a:solidFill>
              </a:ln>
              <a:solidFill>
                <a:srgbClr val="00B050"/>
              </a:solidFill>
              <a:latin typeface="Calibri" panose="020F0502020204030204" pitchFamily="34" charset="0"/>
              <a:cs typeface="Calibri" panose="020F0502020204030204" pitchFamily="34" charset="0"/>
            </a:endParaRPr>
          </a:p>
          <a:p>
            <a:pPr marL="0" indent="0">
              <a:buNone/>
            </a:pPr>
            <a:r>
              <a:rPr lang="en-US" sz="1900" b="1" dirty="0" smtClean="0">
                <a:ln>
                  <a:solidFill>
                    <a:schemeClr val="tx1">
                      <a:lumMod val="95000"/>
                      <a:lumOff val="5000"/>
                    </a:schemeClr>
                  </a:solidFill>
                </a:ln>
                <a:latin typeface="Calibri" panose="020F0502020204030204" pitchFamily="34" charset="0"/>
                <a:cs typeface="Calibri" panose="020F0502020204030204" pitchFamily="34" charset="0"/>
              </a:rPr>
              <a:t>	</a:t>
            </a:r>
            <a:r>
              <a:rPr lang="en-US" sz="1900" b="1" dirty="0" err="1" smtClean="0">
                <a:ln>
                  <a:solidFill>
                    <a:srgbClr val="FF0000"/>
                  </a:solidFill>
                </a:ln>
                <a:solidFill>
                  <a:srgbClr val="FF0000"/>
                </a:solidFill>
                <a:latin typeface="Calibri" panose="020F0502020204030204" pitchFamily="34" charset="0"/>
                <a:cs typeface="Calibri" panose="020F0502020204030204" pitchFamily="34" charset="0"/>
              </a:rPr>
              <a:t>isTrue</a:t>
            </a:r>
            <a:r>
              <a:rPr lang="en-US" sz="1900" b="1" dirty="0">
                <a:ln>
                  <a:solidFill>
                    <a:srgbClr val="FF0000"/>
                  </a:solidFill>
                </a:ln>
                <a:solidFill>
                  <a:srgbClr val="FF0000"/>
                </a:solidFill>
                <a:latin typeface="Calibri" panose="020F0502020204030204" pitchFamily="34" charset="0"/>
                <a:cs typeface="Calibri" panose="020F0502020204030204" pitchFamily="34" charset="0"/>
              </a:rPr>
              <a:t>,</a:t>
            </a:r>
            <a:r>
              <a:rPr lang="en-IN" sz="1900" b="1" dirty="0">
                <a:ln>
                  <a:solidFill>
                    <a:srgbClr val="FF0000"/>
                  </a:solidFill>
                </a:ln>
                <a:solidFill>
                  <a:srgbClr val="FF0000"/>
                </a:solidFill>
                <a:latin typeface="Calibri" panose="020F0502020204030204" pitchFamily="34" charset="0"/>
                <a:cs typeface="Calibri" panose="020F0502020204030204" pitchFamily="34" charset="0"/>
              </a:rPr>
              <a:t> </a:t>
            </a:r>
            <a:r>
              <a:rPr lang="en-IN" sz="1900" b="1" dirty="0" err="1">
                <a:ln>
                  <a:solidFill>
                    <a:srgbClr val="FF0000"/>
                  </a:solidFill>
                </a:ln>
                <a:solidFill>
                  <a:srgbClr val="FF0000"/>
                </a:solidFill>
                <a:latin typeface="Calibri" panose="020F0502020204030204" pitchFamily="34" charset="0"/>
                <a:cs typeface="Calibri" panose="020F0502020204030204" pitchFamily="34" charset="0"/>
              </a:rPr>
              <a:t>img</a:t>
            </a:r>
            <a:r>
              <a:rPr lang="en-IN" sz="1900" b="1" dirty="0">
                <a:ln>
                  <a:solidFill>
                    <a:srgbClr val="FF0000"/>
                  </a:solidFill>
                </a:ln>
                <a:solidFill>
                  <a:srgbClr val="FF0000"/>
                </a:solidFill>
                <a:latin typeface="Calibri" panose="020F0502020204030204" pitchFamily="34" charset="0"/>
                <a:cs typeface="Calibri" panose="020F0502020204030204" pitchFamily="34" charset="0"/>
              </a:rPr>
              <a:t> = </a:t>
            </a:r>
            <a:r>
              <a:rPr lang="en-IN" sz="1900" b="1" dirty="0" err="1">
                <a:ln>
                  <a:solidFill>
                    <a:srgbClr val="FF0000"/>
                  </a:solidFill>
                </a:ln>
                <a:solidFill>
                  <a:srgbClr val="FF0000"/>
                </a:solidFill>
                <a:latin typeface="Calibri" panose="020F0502020204030204" pitchFamily="34" charset="0"/>
                <a:cs typeface="Calibri" panose="020F0502020204030204" pitchFamily="34" charset="0"/>
              </a:rPr>
              <a:t>cam.read</a:t>
            </a:r>
            <a:r>
              <a:rPr lang="en-IN" sz="1900" b="1" dirty="0" smtClean="0">
                <a:ln>
                  <a:solidFill>
                    <a:srgbClr val="FF0000"/>
                  </a:solidFill>
                </a:ln>
                <a:solidFill>
                  <a:srgbClr val="FF0000"/>
                </a:solidFill>
                <a:latin typeface="Calibri" panose="020F0502020204030204" pitchFamily="34" charset="0"/>
                <a:cs typeface="Calibri" panose="020F0502020204030204" pitchFamily="34" charset="0"/>
              </a:rPr>
              <a:t>()</a:t>
            </a:r>
            <a:endParaRPr lang="en-US" sz="1900" b="1" dirty="0" smtClean="0">
              <a:ln>
                <a:solidFill>
                  <a:srgbClr val="FF0000"/>
                </a:solidFill>
              </a:ln>
              <a:solidFill>
                <a:srgbClr val="FF0000"/>
              </a:solidFill>
              <a:latin typeface="Calibri" panose="020F0502020204030204" pitchFamily="34" charset="0"/>
              <a:cs typeface="Calibri" panose="020F0502020204030204" pitchFamily="34" charset="0"/>
            </a:endParaRPr>
          </a:p>
          <a:p>
            <a:pPr marL="0" indent="0">
              <a:buNone/>
            </a:pPr>
            <a:r>
              <a:rPr lang="en-US" sz="1900" dirty="0" smtClean="0">
                <a:ln>
                  <a:solidFill>
                    <a:schemeClr val="tx1">
                      <a:lumMod val="95000"/>
                      <a:lumOff val="5000"/>
                    </a:schemeClr>
                  </a:solidFill>
                </a:ln>
                <a:latin typeface="Calibri" panose="020F0502020204030204" pitchFamily="34" charset="0"/>
                <a:cs typeface="Calibri" panose="020F0502020204030204" pitchFamily="34" charset="0"/>
              </a:rPr>
              <a:t>Now </a:t>
            </a:r>
            <a:r>
              <a:rPr lang="en-US" sz="1900" dirty="0">
                <a:ln>
                  <a:solidFill>
                    <a:schemeClr val="tx1">
                      <a:lumMod val="95000"/>
                      <a:lumOff val="5000"/>
                    </a:schemeClr>
                  </a:solidFill>
                </a:ln>
                <a:latin typeface="Calibri" panose="020F0502020204030204" pitchFamily="34" charset="0"/>
                <a:cs typeface="Calibri" panose="020F0502020204030204" pitchFamily="34" charset="0"/>
              </a:rPr>
              <a:t>after cropping the face we start reading. </a:t>
            </a:r>
            <a:r>
              <a:rPr lang="en-US" sz="1900" dirty="0" smtClean="0">
                <a:ln>
                  <a:solidFill>
                    <a:schemeClr val="tx1">
                      <a:lumMod val="95000"/>
                      <a:lumOff val="5000"/>
                    </a:schemeClr>
                  </a:solidFill>
                </a:ln>
                <a:latin typeface="Calibri" panose="020F0502020204030204" pitchFamily="34" charset="0"/>
                <a:cs typeface="Calibri" panose="020F0502020204030204" pitchFamily="34" charset="0"/>
              </a:rPr>
              <a:t>The read() function returns two values one Boolean and second the coordinates .</a:t>
            </a:r>
          </a:p>
          <a:p>
            <a:r>
              <a:rPr lang="en-US" sz="1900" b="1" dirty="0" smtClean="0">
                <a:ln>
                  <a:solidFill>
                    <a:srgbClr val="00B050"/>
                  </a:solidFill>
                </a:ln>
                <a:solidFill>
                  <a:srgbClr val="00B050"/>
                </a:solidFill>
                <a:latin typeface="Calibri" panose="020F0502020204030204" pitchFamily="34" charset="0"/>
                <a:cs typeface="Calibri" panose="020F0502020204030204" pitchFamily="34" charset="0"/>
              </a:rPr>
              <a:t>Resizing </a:t>
            </a:r>
            <a:r>
              <a:rPr lang="en-US" sz="1900" b="1" dirty="0">
                <a:ln>
                  <a:solidFill>
                    <a:srgbClr val="00B050"/>
                  </a:solidFill>
                </a:ln>
                <a:solidFill>
                  <a:srgbClr val="00B050"/>
                </a:solidFill>
                <a:latin typeface="Calibri" panose="020F0502020204030204" pitchFamily="34" charset="0"/>
                <a:cs typeface="Calibri" panose="020F0502020204030204" pitchFamily="34" charset="0"/>
              </a:rPr>
              <a:t>and saving the Output : </a:t>
            </a:r>
            <a:endParaRPr lang="en-US" sz="1900" b="1" dirty="0" smtClean="0">
              <a:ln>
                <a:solidFill>
                  <a:srgbClr val="00B050"/>
                </a:solidFill>
              </a:ln>
              <a:solidFill>
                <a:srgbClr val="00B050"/>
              </a:solidFill>
              <a:latin typeface="Calibri" panose="020F0502020204030204" pitchFamily="34" charset="0"/>
              <a:cs typeface="Calibri" panose="020F0502020204030204" pitchFamily="34" charset="0"/>
            </a:endParaRPr>
          </a:p>
          <a:p>
            <a:pPr marL="0" indent="0">
              <a:buNone/>
            </a:pPr>
            <a:r>
              <a:rPr lang="en-US" sz="1900" b="1" dirty="0" smtClean="0">
                <a:ln>
                  <a:solidFill>
                    <a:schemeClr val="tx1">
                      <a:lumMod val="95000"/>
                      <a:lumOff val="5000"/>
                    </a:schemeClr>
                  </a:solidFill>
                </a:ln>
                <a:latin typeface="Calibri" panose="020F0502020204030204" pitchFamily="34" charset="0"/>
                <a:cs typeface="Calibri" panose="020F0502020204030204" pitchFamily="34" charset="0"/>
              </a:rPr>
              <a:t>	</a:t>
            </a:r>
            <a:r>
              <a:rPr lang="en-US" sz="1900" b="1" dirty="0">
                <a:ln>
                  <a:solidFill>
                    <a:schemeClr val="tx1">
                      <a:lumMod val="95000"/>
                      <a:lumOff val="5000"/>
                    </a:schemeClr>
                  </a:solidFill>
                </a:ln>
                <a:latin typeface="Calibri" panose="020F0502020204030204" pitchFamily="34" charset="0"/>
                <a:cs typeface="Calibri" panose="020F0502020204030204" pitchFamily="34" charset="0"/>
              </a:rPr>
              <a:t> </a:t>
            </a:r>
            <a:r>
              <a:rPr lang="en-US" sz="1900" b="1" dirty="0">
                <a:ln>
                  <a:solidFill>
                    <a:srgbClr val="FF0000"/>
                  </a:solidFill>
                </a:ln>
                <a:solidFill>
                  <a:srgbClr val="FF0000"/>
                </a:solidFill>
                <a:latin typeface="Calibri" panose="020F0502020204030204" pitchFamily="34" charset="0"/>
                <a:cs typeface="Calibri" panose="020F0502020204030204" pitchFamily="34" charset="0"/>
              </a:rPr>
              <a:t>cv2.imwrite("</a:t>
            </a:r>
            <a:r>
              <a:rPr lang="en-US" sz="1900" b="1" dirty="0" err="1">
                <a:ln>
                  <a:solidFill>
                    <a:srgbClr val="FF0000"/>
                  </a:solidFill>
                </a:ln>
                <a:solidFill>
                  <a:srgbClr val="FF0000"/>
                </a:solidFill>
                <a:latin typeface="Calibri" panose="020F0502020204030204" pitchFamily="34" charset="0"/>
                <a:cs typeface="Calibri" panose="020F0502020204030204" pitchFamily="34" charset="0"/>
              </a:rPr>
              <a:t>TrainingImage</a:t>
            </a:r>
            <a:r>
              <a:rPr lang="en-US" sz="1900" b="1" dirty="0">
                <a:ln>
                  <a:solidFill>
                    <a:srgbClr val="FF0000"/>
                  </a:solidFill>
                </a:ln>
                <a:solidFill>
                  <a:srgbClr val="FF0000"/>
                </a:solidFill>
                <a:latin typeface="Calibri" panose="020F0502020204030204" pitchFamily="34" charset="0"/>
                <a:cs typeface="Calibri" panose="020F0502020204030204" pitchFamily="34" charset="0"/>
              </a:rPr>
              <a:t>\ " + name + "." + </a:t>
            </a:r>
            <a:r>
              <a:rPr lang="en-US" sz="1900" b="1" dirty="0" err="1">
                <a:ln>
                  <a:solidFill>
                    <a:srgbClr val="FF0000"/>
                  </a:solidFill>
                </a:ln>
                <a:solidFill>
                  <a:srgbClr val="FF0000"/>
                </a:solidFill>
                <a:latin typeface="Calibri" panose="020F0502020204030204" pitchFamily="34" charset="0"/>
                <a:cs typeface="Calibri" panose="020F0502020204030204" pitchFamily="34" charset="0"/>
              </a:rPr>
              <a:t>str</a:t>
            </a:r>
            <a:r>
              <a:rPr lang="en-US" sz="1900" b="1" dirty="0">
                <a:ln>
                  <a:solidFill>
                    <a:srgbClr val="FF0000"/>
                  </a:solidFill>
                </a:ln>
                <a:solidFill>
                  <a:srgbClr val="FF0000"/>
                </a:solidFill>
                <a:latin typeface="Calibri" panose="020F0502020204030204" pitchFamily="34" charset="0"/>
                <a:cs typeface="Calibri" panose="020F0502020204030204" pitchFamily="34" charset="0"/>
              </a:rPr>
              <a:t>(serial) + "." + Id + '.' + </a:t>
            </a:r>
            <a:r>
              <a:rPr lang="en-US" sz="1900" b="1" dirty="0" err="1">
                <a:ln>
                  <a:solidFill>
                    <a:srgbClr val="FF0000"/>
                  </a:solidFill>
                </a:ln>
                <a:solidFill>
                  <a:srgbClr val="FF0000"/>
                </a:solidFill>
                <a:latin typeface="Calibri" panose="020F0502020204030204" pitchFamily="34" charset="0"/>
                <a:cs typeface="Calibri" panose="020F0502020204030204" pitchFamily="34" charset="0"/>
              </a:rPr>
              <a:t>str</a:t>
            </a:r>
            <a:r>
              <a:rPr lang="en-US" sz="1900" b="1" dirty="0">
                <a:ln>
                  <a:solidFill>
                    <a:srgbClr val="FF0000"/>
                  </a:solidFill>
                </a:ln>
                <a:solidFill>
                  <a:srgbClr val="FF0000"/>
                </a:solidFill>
                <a:latin typeface="Calibri" panose="020F0502020204030204" pitchFamily="34" charset="0"/>
                <a:cs typeface="Calibri" panose="020F0502020204030204" pitchFamily="34" charset="0"/>
              </a:rPr>
              <a:t>(</a:t>
            </a:r>
            <a:r>
              <a:rPr lang="en-US" sz="1900" b="1" dirty="0" err="1">
                <a:ln>
                  <a:solidFill>
                    <a:srgbClr val="FF0000"/>
                  </a:solidFill>
                </a:ln>
                <a:solidFill>
                  <a:srgbClr val="FF0000"/>
                </a:solidFill>
                <a:latin typeface="Calibri" panose="020F0502020204030204" pitchFamily="34" charset="0"/>
                <a:cs typeface="Calibri" panose="020F0502020204030204" pitchFamily="34" charset="0"/>
              </a:rPr>
              <a:t>sampleNum</a:t>
            </a:r>
            <a:r>
              <a:rPr lang="en-US" sz="1900" b="1" dirty="0">
                <a:ln>
                  <a:solidFill>
                    <a:srgbClr val="FF0000"/>
                  </a:solidFill>
                </a:ln>
                <a:solidFill>
                  <a:srgbClr val="FF0000"/>
                </a:solidFill>
                <a:latin typeface="Calibri" panose="020F0502020204030204" pitchFamily="34" charset="0"/>
                <a:cs typeface="Calibri" panose="020F0502020204030204" pitchFamily="34" charset="0"/>
              </a:rPr>
              <a:t>) + </a:t>
            </a:r>
            <a:r>
              <a:rPr lang="en-US" sz="1900" b="1" dirty="0" smtClean="0">
                <a:ln>
                  <a:solidFill>
                    <a:srgbClr val="FF0000"/>
                  </a:solidFill>
                </a:ln>
                <a:solidFill>
                  <a:srgbClr val="FF0000"/>
                </a:solidFill>
                <a:latin typeface="Calibri" panose="020F0502020204030204" pitchFamily="34" charset="0"/>
                <a:cs typeface="Calibri" panose="020F0502020204030204" pitchFamily="34" charset="0"/>
              </a:rPr>
              <a:t>".jpg", 				gray[</a:t>
            </a:r>
            <a:r>
              <a:rPr lang="en-US" sz="1900" b="1" dirty="0" err="1" smtClean="0">
                <a:ln>
                  <a:solidFill>
                    <a:srgbClr val="FF0000"/>
                  </a:solidFill>
                </a:ln>
                <a:solidFill>
                  <a:srgbClr val="FF0000"/>
                </a:solidFill>
                <a:latin typeface="Calibri" panose="020F0502020204030204" pitchFamily="34" charset="0"/>
                <a:cs typeface="Calibri" panose="020F0502020204030204" pitchFamily="34" charset="0"/>
              </a:rPr>
              <a:t>y:y</a:t>
            </a:r>
            <a:r>
              <a:rPr lang="en-US" sz="1900" b="1" dirty="0" smtClean="0">
                <a:ln>
                  <a:solidFill>
                    <a:srgbClr val="FF0000"/>
                  </a:solidFill>
                </a:ln>
                <a:solidFill>
                  <a:srgbClr val="FF0000"/>
                </a:solidFill>
                <a:latin typeface="Calibri" panose="020F0502020204030204" pitchFamily="34" charset="0"/>
                <a:cs typeface="Calibri" panose="020F0502020204030204" pitchFamily="34" charset="0"/>
              </a:rPr>
              <a:t> + h</a:t>
            </a:r>
            <a:r>
              <a:rPr lang="en-US" sz="1900" b="1" dirty="0">
                <a:ln>
                  <a:solidFill>
                    <a:srgbClr val="FF0000"/>
                  </a:solidFill>
                </a:ln>
                <a:solidFill>
                  <a:srgbClr val="FF0000"/>
                </a:solidFill>
                <a:latin typeface="Calibri" panose="020F0502020204030204" pitchFamily="34" charset="0"/>
                <a:cs typeface="Calibri" panose="020F0502020204030204" pitchFamily="34" charset="0"/>
              </a:rPr>
              <a:t>, x:x + w</a:t>
            </a:r>
            <a:r>
              <a:rPr lang="en-US" sz="1900" b="1" dirty="0" smtClean="0">
                <a:ln>
                  <a:solidFill>
                    <a:srgbClr val="FF0000"/>
                  </a:solidFill>
                </a:ln>
                <a:solidFill>
                  <a:srgbClr val="FF0000"/>
                </a:solidFill>
                <a:latin typeface="Calibri" panose="020F0502020204030204" pitchFamily="34" charset="0"/>
                <a:cs typeface="Calibri" panose="020F0502020204030204" pitchFamily="34" charset="0"/>
              </a:rPr>
              <a:t>])</a:t>
            </a:r>
          </a:p>
          <a:p>
            <a:pPr marL="0" indent="0">
              <a:buNone/>
            </a:pPr>
            <a:r>
              <a:rPr lang="en-US" sz="1900" dirty="0" smtClean="0">
                <a:ln>
                  <a:solidFill>
                    <a:schemeClr val="tx1">
                      <a:lumMod val="95000"/>
                      <a:lumOff val="5000"/>
                    </a:schemeClr>
                  </a:solidFill>
                </a:ln>
                <a:latin typeface="Calibri" panose="020F0502020204030204" pitchFamily="34" charset="0"/>
                <a:cs typeface="Calibri" panose="020F0502020204030204" pitchFamily="34" charset="0"/>
              </a:rPr>
              <a:t>Then we resize  </a:t>
            </a:r>
            <a:r>
              <a:rPr lang="en-US" sz="1900" dirty="0">
                <a:ln>
                  <a:solidFill>
                    <a:schemeClr val="tx1">
                      <a:lumMod val="95000"/>
                      <a:lumOff val="5000"/>
                    </a:schemeClr>
                  </a:solidFill>
                </a:ln>
                <a:latin typeface="Calibri" panose="020F0502020204030204" pitchFamily="34" charset="0"/>
                <a:cs typeface="Calibri" panose="020F0502020204030204" pitchFamily="34" charset="0"/>
              </a:rPr>
              <a:t>the cropped image into the desired set of frames, also declaring the location of the file where the training data is going to be saved </a:t>
            </a:r>
            <a:r>
              <a:rPr lang="en-US" sz="1900" dirty="0" smtClean="0">
                <a:ln>
                  <a:solidFill>
                    <a:schemeClr val="tx1">
                      <a:lumMod val="95000"/>
                      <a:lumOff val="5000"/>
                    </a:schemeClr>
                  </a:solidFill>
                </a:ln>
                <a:latin typeface="Calibri" panose="020F0502020204030204" pitchFamily="34" charset="0"/>
                <a:cs typeface="Calibri" panose="020F0502020204030204" pitchFamily="34" charset="0"/>
              </a:rPr>
              <a:t>.</a:t>
            </a:r>
          </a:p>
          <a:p>
            <a:r>
              <a:rPr lang="en-US" sz="1900" b="1" dirty="0" smtClean="0">
                <a:ln>
                  <a:solidFill>
                    <a:srgbClr val="00B050"/>
                  </a:solidFill>
                </a:ln>
                <a:solidFill>
                  <a:srgbClr val="00B050"/>
                </a:solidFill>
                <a:latin typeface="Calibri" panose="020F0502020204030204" pitchFamily="34" charset="0"/>
                <a:cs typeface="Calibri" panose="020F0502020204030204" pitchFamily="34" charset="0"/>
              </a:rPr>
              <a:t>Wait </a:t>
            </a:r>
            <a:r>
              <a:rPr lang="en-US" sz="1900" b="1" dirty="0">
                <a:ln>
                  <a:solidFill>
                    <a:srgbClr val="00B050"/>
                  </a:solidFill>
                </a:ln>
                <a:solidFill>
                  <a:srgbClr val="00B050"/>
                </a:solidFill>
                <a:latin typeface="Calibri" panose="020F0502020204030204" pitchFamily="34" charset="0"/>
                <a:cs typeface="Calibri" panose="020F0502020204030204" pitchFamily="34" charset="0"/>
              </a:rPr>
              <a:t>Key </a:t>
            </a:r>
            <a:r>
              <a:rPr lang="en-US" sz="1900" dirty="0">
                <a:ln>
                  <a:solidFill>
                    <a:srgbClr val="00B050"/>
                  </a:solidFill>
                </a:ln>
                <a:solidFill>
                  <a:srgbClr val="00B050"/>
                </a:solidFill>
                <a:latin typeface="Calibri" panose="020F0502020204030204" pitchFamily="34" charset="0"/>
                <a:cs typeface="Calibri" panose="020F0502020204030204" pitchFamily="34" charset="0"/>
              </a:rPr>
              <a:t>: </a:t>
            </a:r>
            <a:endParaRPr lang="en-US" sz="1900" dirty="0" smtClean="0">
              <a:ln>
                <a:solidFill>
                  <a:srgbClr val="00B050"/>
                </a:solidFill>
              </a:ln>
              <a:solidFill>
                <a:srgbClr val="00B050"/>
              </a:solidFill>
              <a:latin typeface="Calibri" panose="020F0502020204030204" pitchFamily="34" charset="0"/>
              <a:cs typeface="Calibri" panose="020F0502020204030204" pitchFamily="34" charset="0"/>
            </a:endParaRPr>
          </a:p>
          <a:p>
            <a:pPr marL="0" indent="0">
              <a:buNone/>
            </a:pPr>
            <a:r>
              <a:rPr lang="en-US" sz="1900" b="1" dirty="0" smtClean="0">
                <a:ln>
                  <a:solidFill>
                    <a:schemeClr val="tx1">
                      <a:lumMod val="95000"/>
                      <a:lumOff val="5000"/>
                    </a:schemeClr>
                  </a:solidFill>
                </a:ln>
                <a:latin typeface="Calibri" panose="020F0502020204030204" pitchFamily="34" charset="0"/>
                <a:cs typeface="Calibri" panose="020F0502020204030204" pitchFamily="34" charset="0"/>
              </a:rPr>
              <a:t>	</a:t>
            </a:r>
            <a:r>
              <a:rPr lang="en-US" sz="1900" b="1" dirty="0" smtClean="0">
                <a:ln>
                  <a:solidFill>
                    <a:srgbClr val="FF0000"/>
                  </a:solidFill>
                </a:ln>
                <a:solidFill>
                  <a:srgbClr val="FF0000"/>
                </a:solidFill>
                <a:latin typeface="Calibri" panose="020F0502020204030204" pitchFamily="34" charset="0"/>
                <a:cs typeface="Calibri" panose="020F0502020204030204" pitchFamily="34" charset="0"/>
              </a:rPr>
              <a:t>cv2.waitKey(100</a:t>
            </a:r>
            <a:r>
              <a:rPr lang="en-US" sz="1900" b="1" dirty="0">
                <a:ln>
                  <a:solidFill>
                    <a:srgbClr val="FF0000"/>
                  </a:solidFill>
                </a:ln>
                <a:solidFill>
                  <a:srgbClr val="FF0000"/>
                </a:solidFill>
                <a:latin typeface="Calibri" panose="020F0502020204030204" pitchFamily="34" charset="0"/>
                <a:cs typeface="Calibri" panose="020F0502020204030204" pitchFamily="34" charset="0"/>
              </a:rPr>
              <a:t>) &amp; 0xFF == </a:t>
            </a:r>
            <a:r>
              <a:rPr lang="en-US" sz="1900" b="1" dirty="0" err="1">
                <a:ln>
                  <a:solidFill>
                    <a:srgbClr val="FF0000"/>
                  </a:solidFill>
                </a:ln>
                <a:solidFill>
                  <a:srgbClr val="FF0000"/>
                </a:solidFill>
                <a:latin typeface="Calibri" panose="020F0502020204030204" pitchFamily="34" charset="0"/>
                <a:cs typeface="Calibri" panose="020F0502020204030204" pitchFamily="34" charset="0"/>
              </a:rPr>
              <a:t>ord</a:t>
            </a:r>
            <a:r>
              <a:rPr lang="en-US" sz="1900" b="1" dirty="0">
                <a:ln>
                  <a:solidFill>
                    <a:srgbClr val="FF0000"/>
                  </a:solidFill>
                </a:ln>
                <a:solidFill>
                  <a:srgbClr val="FF0000"/>
                </a:solidFill>
                <a:latin typeface="Calibri" panose="020F0502020204030204" pitchFamily="34" charset="0"/>
                <a:cs typeface="Calibri" panose="020F0502020204030204" pitchFamily="34" charset="0"/>
              </a:rPr>
              <a:t>('q')</a:t>
            </a:r>
            <a:endParaRPr lang="en-US" sz="1900" dirty="0" smtClean="0">
              <a:ln>
                <a:solidFill>
                  <a:srgbClr val="FF0000"/>
                </a:solidFill>
              </a:ln>
              <a:solidFill>
                <a:srgbClr val="FF0000"/>
              </a:solidFill>
              <a:latin typeface="Calibri" panose="020F0502020204030204" pitchFamily="34" charset="0"/>
              <a:cs typeface="Calibri" panose="020F0502020204030204" pitchFamily="34" charset="0"/>
            </a:endParaRPr>
          </a:p>
          <a:p>
            <a:pPr marL="0" indent="0">
              <a:buNone/>
            </a:pPr>
            <a:r>
              <a:rPr lang="en-US" sz="1900" dirty="0" smtClean="0">
                <a:ln>
                  <a:solidFill>
                    <a:schemeClr val="tx1">
                      <a:lumMod val="95000"/>
                      <a:lumOff val="5000"/>
                    </a:schemeClr>
                  </a:solidFill>
                </a:ln>
                <a:latin typeface="Calibri" panose="020F0502020204030204" pitchFamily="34" charset="0"/>
                <a:cs typeface="Calibri" panose="020F0502020204030204" pitchFamily="34" charset="0"/>
              </a:rPr>
              <a:t>This </a:t>
            </a:r>
            <a:r>
              <a:rPr lang="en-US" sz="1900" dirty="0">
                <a:ln>
                  <a:solidFill>
                    <a:schemeClr val="tx1">
                      <a:lumMod val="95000"/>
                      <a:lumOff val="5000"/>
                    </a:schemeClr>
                  </a:solidFill>
                </a:ln>
                <a:latin typeface="Calibri" panose="020F0502020204030204" pitchFamily="34" charset="0"/>
                <a:cs typeface="Calibri" panose="020F0502020204030204" pitchFamily="34" charset="0"/>
              </a:rPr>
              <a:t>is a method which is used to kill the process if  </a:t>
            </a:r>
            <a:r>
              <a:rPr lang="en-US" sz="1900" dirty="0" smtClean="0">
                <a:ln>
                  <a:solidFill>
                    <a:schemeClr val="tx1">
                      <a:lumMod val="95000"/>
                      <a:lumOff val="5000"/>
                    </a:schemeClr>
                  </a:solidFill>
                </a:ln>
                <a:latin typeface="Calibri" panose="020F0502020204030204" pitchFamily="34" charset="0"/>
                <a:cs typeface="Calibri" panose="020F0502020204030204" pitchFamily="34" charset="0"/>
              </a:rPr>
              <a:t>‘q’ pressed, it </a:t>
            </a:r>
            <a:r>
              <a:rPr lang="en-US" sz="1900" dirty="0">
                <a:ln>
                  <a:solidFill>
                    <a:schemeClr val="tx1">
                      <a:lumMod val="95000"/>
                      <a:lumOff val="5000"/>
                    </a:schemeClr>
                  </a:solidFill>
                </a:ln>
                <a:latin typeface="Calibri" panose="020F0502020204030204" pitchFamily="34" charset="0"/>
                <a:cs typeface="Calibri" panose="020F0502020204030204" pitchFamily="34" charset="0"/>
              </a:rPr>
              <a:t>only takes ASCII values </a:t>
            </a:r>
            <a:r>
              <a:rPr lang="en-US" sz="1900" dirty="0" smtClean="0">
                <a:ln>
                  <a:solidFill>
                    <a:schemeClr val="tx1">
                      <a:lumMod val="95000"/>
                      <a:lumOff val="5000"/>
                    </a:schemeClr>
                  </a:solidFill>
                </a:ln>
                <a:latin typeface="Calibri" panose="020F0502020204030204" pitchFamily="34" charset="0"/>
                <a:cs typeface="Calibri" panose="020F0502020204030204" pitchFamily="34" charset="0"/>
              </a:rPr>
              <a:t>.</a:t>
            </a:r>
            <a:r>
              <a:rPr lang="en-US" sz="1900" dirty="0">
                <a:ln>
                  <a:solidFill>
                    <a:schemeClr val="tx1">
                      <a:lumMod val="95000"/>
                      <a:lumOff val="5000"/>
                    </a:schemeClr>
                  </a:solidFill>
                </a:ln>
                <a:latin typeface="Calibri" panose="020F0502020204030204" pitchFamily="34" charset="0"/>
                <a:cs typeface="Calibri" panose="020F0502020204030204" pitchFamily="34" charset="0"/>
              </a:rPr>
              <a:t>	</a:t>
            </a:r>
            <a:endParaRPr lang="en-US" sz="1900" b="1" dirty="0">
              <a:ln>
                <a:solidFill>
                  <a:schemeClr val="tx1">
                    <a:lumMod val="95000"/>
                    <a:lumOff val="5000"/>
                  </a:schemeClr>
                </a:solidFill>
              </a:ln>
              <a:latin typeface="Calibri" panose="020F0502020204030204" pitchFamily="34" charset="0"/>
              <a:cs typeface="Calibri" panose="020F0502020204030204" pitchFamily="34" charset="0"/>
            </a:endParaRPr>
          </a:p>
          <a:p>
            <a:r>
              <a:rPr lang="en-US" sz="1900" b="1" dirty="0">
                <a:ln>
                  <a:solidFill>
                    <a:srgbClr val="00B050"/>
                  </a:solidFill>
                </a:ln>
                <a:solidFill>
                  <a:srgbClr val="00B050"/>
                </a:solidFill>
                <a:latin typeface="Calibri" panose="020F0502020204030204" pitchFamily="34" charset="0"/>
                <a:cs typeface="Calibri" panose="020F0502020204030204" pitchFamily="34" charset="0"/>
              </a:rPr>
              <a:t>Releasing and Destroying the windows </a:t>
            </a:r>
            <a:r>
              <a:rPr lang="en-US" sz="1900" b="1" dirty="0" smtClean="0">
                <a:ln>
                  <a:solidFill>
                    <a:srgbClr val="00B050"/>
                  </a:solidFill>
                </a:ln>
                <a:solidFill>
                  <a:srgbClr val="00B050"/>
                </a:solidFill>
                <a:latin typeface="Calibri" panose="020F0502020204030204" pitchFamily="34" charset="0"/>
                <a:cs typeface="Calibri" panose="020F0502020204030204" pitchFamily="34" charset="0"/>
              </a:rPr>
              <a:t>:</a:t>
            </a:r>
          </a:p>
          <a:p>
            <a:pPr marL="0" indent="0">
              <a:buNone/>
            </a:pPr>
            <a:r>
              <a:rPr lang="en-IN" sz="1900" b="1" dirty="0" smtClean="0">
                <a:ln>
                  <a:solidFill>
                    <a:schemeClr val="tx1">
                      <a:lumMod val="95000"/>
                      <a:lumOff val="5000"/>
                    </a:schemeClr>
                  </a:solidFill>
                </a:ln>
                <a:latin typeface="Calibri" panose="020F0502020204030204" pitchFamily="34" charset="0"/>
                <a:cs typeface="Calibri" panose="020F0502020204030204" pitchFamily="34" charset="0"/>
              </a:rPr>
              <a:t>	</a:t>
            </a:r>
            <a:r>
              <a:rPr lang="en-IN" sz="1900" b="1" dirty="0" smtClean="0">
                <a:ln>
                  <a:solidFill>
                    <a:srgbClr val="FF0000"/>
                  </a:solidFill>
                </a:ln>
                <a:solidFill>
                  <a:srgbClr val="FF0000"/>
                </a:solidFill>
                <a:latin typeface="Calibri" panose="020F0502020204030204" pitchFamily="34" charset="0"/>
                <a:cs typeface="Calibri" panose="020F0502020204030204" pitchFamily="34" charset="0"/>
              </a:rPr>
              <a:t>cv2.destroyAllWindows()</a:t>
            </a:r>
            <a:endParaRPr lang="en-US" sz="1900" b="1" dirty="0" smtClean="0">
              <a:ln>
                <a:solidFill>
                  <a:srgbClr val="FF0000"/>
                </a:solidFill>
              </a:ln>
              <a:solidFill>
                <a:srgbClr val="FF0000"/>
              </a:solidFill>
              <a:latin typeface="Calibri" panose="020F0502020204030204" pitchFamily="34" charset="0"/>
              <a:cs typeface="Calibri" panose="020F0502020204030204" pitchFamily="34" charset="0"/>
            </a:endParaRPr>
          </a:p>
          <a:p>
            <a:pPr marL="0" indent="0">
              <a:buNone/>
            </a:pPr>
            <a:r>
              <a:rPr lang="en-US" sz="1900" b="1" dirty="0" smtClean="0">
                <a:ln>
                  <a:solidFill>
                    <a:schemeClr val="tx1">
                      <a:lumMod val="95000"/>
                      <a:lumOff val="5000"/>
                    </a:schemeClr>
                  </a:solidFill>
                </a:ln>
                <a:latin typeface="Calibri" panose="020F0502020204030204" pitchFamily="34" charset="0"/>
                <a:cs typeface="Calibri" panose="020F0502020204030204" pitchFamily="34" charset="0"/>
              </a:rPr>
              <a:t> </a:t>
            </a:r>
            <a:r>
              <a:rPr lang="en-US" sz="1900" dirty="0" smtClean="0">
                <a:ln>
                  <a:solidFill>
                    <a:schemeClr val="tx1">
                      <a:lumMod val="95000"/>
                      <a:lumOff val="5000"/>
                    </a:schemeClr>
                  </a:solidFill>
                </a:ln>
                <a:latin typeface="Calibri" panose="020F0502020204030204" pitchFamily="34" charset="0"/>
                <a:cs typeface="Calibri" panose="020F0502020204030204" pitchFamily="34" charset="0"/>
              </a:rPr>
              <a:t>This method is used to destroy all the windows which are opened during the process of capturing the data .</a:t>
            </a:r>
          </a:p>
          <a:p>
            <a:pPr marL="0" indent="0">
              <a:buNone/>
            </a:pPr>
            <a:endParaRPr lang="en-IN" sz="1900" b="1" dirty="0">
              <a:ln>
                <a:solidFill>
                  <a:schemeClr val="tx1">
                    <a:lumMod val="95000"/>
                    <a:lumOff val="5000"/>
                  </a:schemeClr>
                </a:solidFill>
              </a:ln>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 y="0"/>
            <a:ext cx="10972800" cy="1143000"/>
          </a:xfrm>
        </p:spPr>
        <p:txBody>
          <a:bodyPr/>
          <a:lstStyle/>
          <a:p>
            <a:r>
              <a:rPr lang="en-US" b="1" dirty="0" smtClean="0">
                <a:ln>
                  <a:solidFill>
                    <a:srgbClr val="0070C0"/>
                  </a:solidFill>
                </a:ln>
                <a:solidFill>
                  <a:srgbClr val="0070C0"/>
                </a:solidFill>
                <a:latin typeface="Calibri" panose="020F0502020204030204" pitchFamily="34" charset="0"/>
                <a:cs typeface="Calibri" panose="020F0502020204030204" pitchFamily="34" charset="0"/>
                <a:sym typeface="+mn-ea"/>
              </a:rPr>
              <a:t/>
            </a:r>
            <a:br>
              <a:rPr lang="en-US" b="1" dirty="0" smtClean="0">
                <a:ln>
                  <a:solidFill>
                    <a:srgbClr val="0070C0"/>
                  </a:solidFill>
                </a:ln>
                <a:solidFill>
                  <a:srgbClr val="0070C0"/>
                </a:solidFill>
                <a:latin typeface="Calibri" panose="020F0502020204030204" pitchFamily="34" charset="0"/>
                <a:cs typeface="Calibri" panose="020F0502020204030204" pitchFamily="34" charset="0"/>
                <a:sym typeface="+mn-ea"/>
              </a:rPr>
            </a:br>
            <a:r>
              <a:rPr lang="en-US" b="1" dirty="0" smtClean="0">
                <a:ln>
                  <a:solidFill>
                    <a:srgbClr val="0070C0"/>
                  </a:solidFill>
                </a:ln>
                <a:solidFill>
                  <a:srgbClr val="0070C0"/>
                </a:solidFill>
                <a:latin typeface="Calibri" panose="020F0502020204030204" pitchFamily="34" charset="0"/>
                <a:cs typeface="Calibri" panose="020F0502020204030204" pitchFamily="34" charset="0"/>
                <a:sym typeface="+mn-ea"/>
              </a:rPr>
              <a:t>Second </a:t>
            </a:r>
            <a:r>
              <a:rPr lang="en-US" b="1" dirty="0">
                <a:ln>
                  <a:solidFill>
                    <a:srgbClr val="0070C0"/>
                  </a:solidFill>
                </a:ln>
                <a:solidFill>
                  <a:srgbClr val="0070C0"/>
                </a:solidFill>
                <a:latin typeface="Calibri" panose="020F0502020204030204" pitchFamily="34" charset="0"/>
                <a:cs typeface="Calibri" panose="020F0502020204030204" pitchFamily="34" charset="0"/>
                <a:sym typeface="+mn-ea"/>
              </a:rPr>
              <a:t>Part (Training and Predicting the Data) </a:t>
            </a:r>
            <a:r>
              <a:rPr lang="en-US" b="1" dirty="0">
                <a:ln>
                  <a:solidFill>
                    <a:srgbClr val="0070C0"/>
                  </a:solidFill>
                </a:ln>
                <a:solidFill>
                  <a:srgbClr val="0070C0"/>
                </a:solidFill>
                <a:latin typeface="Calibri" panose="020F0502020204030204" pitchFamily="34" charset="0"/>
                <a:cs typeface="Calibri" panose="020F0502020204030204" pitchFamily="34" charset="0"/>
              </a:rPr>
              <a:t/>
            </a:r>
            <a:br>
              <a:rPr lang="en-US" b="1" dirty="0">
                <a:ln>
                  <a:solidFill>
                    <a:srgbClr val="0070C0"/>
                  </a:solidFill>
                </a:ln>
                <a:solidFill>
                  <a:srgbClr val="0070C0"/>
                </a:solidFill>
                <a:latin typeface="Calibri" panose="020F0502020204030204" pitchFamily="34" charset="0"/>
                <a:cs typeface="Calibri" panose="020F0502020204030204" pitchFamily="34" charset="0"/>
              </a:rPr>
            </a:br>
            <a:endParaRPr lang="en-US" b="1" dirty="0">
              <a:ln>
                <a:solidFill>
                  <a:srgbClr val="0070C0"/>
                </a:solidFill>
              </a:ln>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364670" y="948598"/>
            <a:ext cx="11156770" cy="5919970"/>
          </a:xfrm>
        </p:spPr>
        <p:txBody>
          <a:bodyPr/>
          <a:lstStyle/>
          <a:p>
            <a:r>
              <a:rPr lang="en-US" sz="2000" b="1" dirty="0">
                <a:ln>
                  <a:solidFill>
                    <a:srgbClr val="00B050"/>
                  </a:solidFill>
                </a:ln>
                <a:solidFill>
                  <a:srgbClr val="00B050"/>
                </a:solidFill>
                <a:latin typeface="Calibri" panose="020F0502020204030204" pitchFamily="34" charset="0"/>
                <a:cs typeface="Calibri" panose="020F0502020204030204" pitchFamily="34" charset="0"/>
              </a:rPr>
              <a:t>Training :</a:t>
            </a:r>
          </a:p>
          <a:p>
            <a:r>
              <a:rPr lang="en-US" sz="2000" dirty="0">
                <a:ln>
                  <a:solidFill>
                    <a:schemeClr val="tx1">
                      <a:lumMod val="95000"/>
                      <a:lumOff val="5000"/>
                    </a:schemeClr>
                  </a:solidFill>
                </a:ln>
                <a:latin typeface="Calibri" panose="020F0502020204030204" pitchFamily="34" charset="0"/>
                <a:cs typeface="Calibri" panose="020F0502020204030204" pitchFamily="34" charset="0"/>
              </a:rPr>
              <a:t>In this part we will train the model on the data that we have collected and based on the training our model will predict </a:t>
            </a:r>
            <a:r>
              <a:rPr lang="en-US" sz="2000" dirty="0" smtClean="0">
                <a:ln>
                  <a:solidFill>
                    <a:schemeClr val="tx1">
                      <a:lumMod val="95000"/>
                      <a:lumOff val="5000"/>
                    </a:schemeClr>
                  </a:solidFill>
                </a:ln>
                <a:latin typeface="Calibri" panose="020F0502020204030204" pitchFamily="34" charset="0"/>
                <a:cs typeface="Calibri" panose="020F0502020204030204" pitchFamily="34" charset="0"/>
              </a:rPr>
              <a:t>, </a:t>
            </a:r>
            <a:r>
              <a:rPr lang="en-US" sz="2000" dirty="0">
                <a:ln>
                  <a:solidFill>
                    <a:schemeClr val="tx1">
                      <a:lumMod val="95000"/>
                      <a:lumOff val="5000"/>
                    </a:schemeClr>
                  </a:solidFill>
                </a:ln>
                <a:latin typeface="Calibri" panose="020F0502020204030204" pitchFamily="34" charset="0"/>
                <a:cs typeface="Calibri" panose="020F0502020204030204" pitchFamily="34" charset="0"/>
              </a:rPr>
              <a:t>whether the user is the same user or its somebody </a:t>
            </a:r>
            <a:r>
              <a:rPr lang="en-US" sz="2000" dirty="0" smtClean="0">
                <a:ln>
                  <a:solidFill>
                    <a:schemeClr val="tx1">
                      <a:lumMod val="95000"/>
                      <a:lumOff val="5000"/>
                    </a:schemeClr>
                  </a:solidFill>
                </a:ln>
                <a:latin typeface="Calibri" panose="020F0502020204030204" pitchFamily="34" charset="0"/>
                <a:cs typeface="Calibri" panose="020F0502020204030204" pitchFamily="34" charset="0"/>
              </a:rPr>
              <a:t>else .</a:t>
            </a:r>
            <a:endParaRPr lang="en-US" sz="2000" dirty="0">
              <a:ln>
                <a:solidFill>
                  <a:schemeClr val="tx1">
                    <a:lumMod val="95000"/>
                    <a:lumOff val="5000"/>
                  </a:schemeClr>
                </a:solidFill>
              </a:ln>
              <a:latin typeface="Calibri" panose="020F0502020204030204" pitchFamily="34" charset="0"/>
              <a:cs typeface="Calibri" panose="020F0502020204030204" pitchFamily="34" charset="0"/>
            </a:endParaRPr>
          </a:p>
          <a:p>
            <a:r>
              <a:rPr lang="en-US" sz="2000" dirty="0" smtClean="0">
                <a:ln>
                  <a:solidFill>
                    <a:schemeClr val="tx1">
                      <a:lumMod val="95000"/>
                      <a:lumOff val="5000"/>
                    </a:schemeClr>
                  </a:solidFill>
                </a:ln>
                <a:latin typeface="Calibri" panose="020F0502020204030204" pitchFamily="34" charset="0"/>
                <a:cs typeface="Calibri" panose="020F0502020204030204" pitchFamily="34" charset="0"/>
              </a:rPr>
              <a:t>The </a:t>
            </a:r>
            <a:r>
              <a:rPr lang="en-US" sz="2000" dirty="0">
                <a:ln>
                  <a:solidFill>
                    <a:schemeClr val="tx1">
                      <a:lumMod val="95000"/>
                      <a:lumOff val="5000"/>
                    </a:schemeClr>
                  </a:solidFill>
                </a:ln>
                <a:latin typeface="Calibri" panose="020F0502020204030204" pitchFamily="34" charset="0"/>
                <a:cs typeface="Calibri" panose="020F0502020204030204" pitchFamily="34" charset="0"/>
              </a:rPr>
              <a:t>model which determines the face of the subject is </a:t>
            </a:r>
            <a:r>
              <a:rPr lang="en-US" sz="2000" dirty="0" smtClean="0">
                <a:ln>
                  <a:solidFill>
                    <a:schemeClr val="tx1">
                      <a:lumMod val="95000"/>
                      <a:lumOff val="5000"/>
                    </a:schemeClr>
                  </a:solidFill>
                </a:ln>
                <a:latin typeface="Calibri" panose="020F0502020204030204" pitchFamily="34" charset="0"/>
                <a:cs typeface="Calibri" panose="020F0502020204030204" pitchFamily="34" charset="0"/>
              </a:rPr>
              <a:t> </a:t>
            </a:r>
            <a:r>
              <a:rPr lang="en-US" sz="2000" dirty="0">
                <a:ln>
                  <a:solidFill>
                    <a:schemeClr val="tx1">
                      <a:lumMod val="95000"/>
                      <a:lumOff val="5000"/>
                    </a:schemeClr>
                  </a:solidFill>
                </a:ln>
                <a:latin typeface="Calibri" panose="020F0502020204030204" pitchFamily="34" charset="0"/>
                <a:cs typeface="Calibri" panose="020F0502020204030204" pitchFamily="34" charset="0"/>
              </a:rPr>
              <a:t>defined which is </a:t>
            </a:r>
            <a:r>
              <a:rPr lang="en-US" sz="2000" dirty="0" smtClean="0">
                <a:ln>
                  <a:solidFill>
                    <a:schemeClr val="tx1">
                      <a:lumMod val="95000"/>
                      <a:lumOff val="5000"/>
                    </a:schemeClr>
                  </a:solidFill>
                </a:ln>
                <a:latin typeface="Calibri" panose="020F0502020204030204" pitchFamily="34" charset="0"/>
                <a:cs typeface="Calibri" panose="020F0502020204030204" pitchFamily="34" charset="0"/>
              </a:rPr>
              <a:t>: 	</a:t>
            </a:r>
          </a:p>
          <a:p>
            <a:pPr marL="0" indent="0">
              <a:buNone/>
            </a:pPr>
            <a:r>
              <a:rPr lang="en-US" sz="2000" b="1" dirty="0">
                <a:ln>
                  <a:solidFill>
                    <a:schemeClr val="tx1">
                      <a:lumMod val="95000"/>
                      <a:lumOff val="5000"/>
                    </a:schemeClr>
                  </a:solidFill>
                </a:ln>
                <a:latin typeface="Calibri" panose="020F0502020204030204" pitchFamily="34" charset="0"/>
                <a:cs typeface="Calibri" panose="020F0502020204030204" pitchFamily="34" charset="0"/>
              </a:rPr>
              <a:t>	</a:t>
            </a:r>
            <a:r>
              <a:rPr lang="en-US" sz="2000" b="1" dirty="0" smtClean="0">
                <a:ln>
                  <a:solidFill>
                    <a:srgbClr val="FF0000"/>
                  </a:solidFill>
                </a:ln>
                <a:solidFill>
                  <a:srgbClr val="FF0000"/>
                </a:solidFill>
                <a:latin typeface="Calibri" panose="020F0502020204030204" pitchFamily="34" charset="0"/>
                <a:cs typeface="Calibri" panose="020F0502020204030204" pitchFamily="34" charset="0"/>
              </a:rPr>
              <a:t>recognizer=cv2.face.LBPHFaceRecognizer_create() </a:t>
            </a:r>
          </a:p>
          <a:p>
            <a:r>
              <a:rPr lang="en-US" sz="2000" dirty="0" smtClean="0">
                <a:ln>
                  <a:solidFill>
                    <a:schemeClr val="tx1">
                      <a:lumMod val="95000"/>
                      <a:lumOff val="5000"/>
                    </a:schemeClr>
                  </a:solidFill>
                </a:ln>
                <a:latin typeface="Calibri" panose="020F0502020204030204" pitchFamily="34" charset="0"/>
                <a:cs typeface="Calibri" panose="020F0502020204030204" pitchFamily="34" charset="0"/>
              </a:rPr>
              <a:t>Therefore </a:t>
            </a:r>
            <a:r>
              <a:rPr lang="en-US" sz="2000" dirty="0">
                <a:ln>
                  <a:solidFill>
                    <a:schemeClr val="tx1">
                      <a:lumMod val="95000"/>
                      <a:lumOff val="5000"/>
                    </a:schemeClr>
                  </a:solidFill>
                </a:ln>
                <a:latin typeface="Calibri" panose="020F0502020204030204" pitchFamily="34" charset="0"/>
                <a:cs typeface="Calibri" panose="020F0502020204030204" pitchFamily="34" charset="0"/>
              </a:rPr>
              <a:t>we use this as our primary model for training the sample data</a:t>
            </a:r>
            <a:r>
              <a:rPr lang="en-US" sz="2000" dirty="0" smtClean="0">
                <a:ln>
                  <a:solidFill>
                    <a:schemeClr val="tx1">
                      <a:lumMod val="95000"/>
                      <a:lumOff val="5000"/>
                    </a:schemeClr>
                  </a:solidFill>
                </a:ln>
                <a:latin typeface="Calibri" panose="020F0502020204030204" pitchFamily="34" charset="0"/>
                <a:cs typeface="Calibri" panose="020F0502020204030204" pitchFamily="34" charset="0"/>
              </a:rPr>
              <a:t>. Then we train our data using </a:t>
            </a:r>
          </a:p>
          <a:p>
            <a:pPr marL="0" indent="0">
              <a:buNone/>
            </a:pPr>
            <a:r>
              <a:rPr lang="en-US" sz="2000" dirty="0">
                <a:ln>
                  <a:solidFill>
                    <a:schemeClr val="tx1">
                      <a:lumMod val="95000"/>
                      <a:lumOff val="5000"/>
                    </a:schemeClr>
                  </a:solidFill>
                </a:ln>
                <a:latin typeface="Calibri" panose="020F0502020204030204" pitchFamily="34" charset="0"/>
                <a:cs typeface="Calibri" panose="020F0502020204030204" pitchFamily="34" charset="0"/>
              </a:rPr>
              <a:t>	</a:t>
            </a:r>
            <a:r>
              <a:rPr lang="en-IN" sz="2000" b="1" dirty="0" err="1">
                <a:ln>
                  <a:solidFill>
                    <a:srgbClr val="FF0000"/>
                  </a:solidFill>
                </a:ln>
                <a:solidFill>
                  <a:srgbClr val="FF0000"/>
                </a:solidFill>
                <a:latin typeface="Calibri" panose="020F0502020204030204" pitchFamily="34" charset="0"/>
                <a:cs typeface="Calibri" panose="020F0502020204030204" pitchFamily="34" charset="0"/>
              </a:rPr>
              <a:t>recognizer.train</a:t>
            </a:r>
            <a:r>
              <a:rPr lang="en-IN" sz="2000" b="1" dirty="0">
                <a:ln>
                  <a:solidFill>
                    <a:srgbClr val="FF0000"/>
                  </a:solidFill>
                </a:ln>
                <a:solidFill>
                  <a:srgbClr val="FF0000"/>
                </a:solidFill>
                <a:latin typeface="Calibri" panose="020F0502020204030204" pitchFamily="34" charset="0"/>
                <a:cs typeface="Calibri" panose="020F0502020204030204" pitchFamily="34" charset="0"/>
              </a:rPr>
              <a:t>(faces, </a:t>
            </a:r>
            <a:r>
              <a:rPr lang="en-IN" sz="2000" b="1" dirty="0" err="1">
                <a:ln>
                  <a:solidFill>
                    <a:srgbClr val="FF0000"/>
                  </a:solidFill>
                </a:ln>
                <a:solidFill>
                  <a:srgbClr val="FF0000"/>
                </a:solidFill>
                <a:latin typeface="Calibri" panose="020F0502020204030204" pitchFamily="34" charset="0"/>
                <a:cs typeface="Calibri" panose="020F0502020204030204" pitchFamily="34" charset="0"/>
              </a:rPr>
              <a:t>np.array</a:t>
            </a:r>
            <a:r>
              <a:rPr lang="en-IN" sz="2000" b="1" dirty="0">
                <a:ln>
                  <a:solidFill>
                    <a:srgbClr val="FF0000"/>
                  </a:solidFill>
                </a:ln>
                <a:solidFill>
                  <a:srgbClr val="FF0000"/>
                </a:solidFill>
                <a:latin typeface="Calibri" panose="020F0502020204030204" pitchFamily="34" charset="0"/>
                <a:cs typeface="Calibri" panose="020F0502020204030204" pitchFamily="34" charset="0"/>
              </a:rPr>
              <a:t>(ID</a:t>
            </a:r>
            <a:r>
              <a:rPr lang="en-IN" sz="2000" b="1" dirty="0" smtClean="0">
                <a:ln>
                  <a:solidFill>
                    <a:srgbClr val="FF0000"/>
                  </a:solidFill>
                </a:ln>
                <a:solidFill>
                  <a:srgbClr val="FF0000"/>
                </a:solidFill>
                <a:latin typeface="Calibri" panose="020F0502020204030204" pitchFamily="34" charset="0"/>
                <a:cs typeface="Calibri" panose="020F0502020204030204" pitchFamily="34" charset="0"/>
              </a:rPr>
              <a:t>))</a:t>
            </a:r>
            <a:endParaRPr lang="en-US" sz="2000" b="1" dirty="0" smtClean="0">
              <a:ln>
                <a:solidFill>
                  <a:srgbClr val="FF0000"/>
                </a:solidFill>
              </a:ln>
              <a:solidFill>
                <a:srgbClr val="FF0000"/>
              </a:solidFill>
              <a:latin typeface="Calibri" panose="020F0502020204030204" pitchFamily="34" charset="0"/>
              <a:cs typeface="Calibri" panose="020F0502020204030204" pitchFamily="34" charset="0"/>
            </a:endParaRPr>
          </a:p>
          <a:p>
            <a:r>
              <a:rPr lang="en-US" sz="2000" b="1" dirty="0">
                <a:ln>
                  <a:solidFill>
                    <a:srgbClr val="00B050"/>
                  </a:solidFill>
                </a:ln>
                <a:solidFill>
                  <a:srgbClr val="00B050"/>
                </a:solidFill>
                <a:latin typeface="Calibri" panose="020F0502020204030204" pitchFamily="34" charset="0"/>
                <a:cs typeface="Calibri" panose="020F0502020204030204" pitchFamily="34" charset="0"/>
              </a:rPr>
              <a:t>Predicting </a:t>
            </a:r>
            <a:r>
              <a:rPr lang="en-US" sz="2000" b="1" dirty="0" smtClean="0">
                <a:ln>
                  <a:solidFill>
                    <a:srgbClr val="00B050"/>
                  </a:solidFill>
                </a:ln>
                <a:solidFill>
                  <a:srgbClr val="00B050"/>
                </a:solidFill>
                <a:latin typeface="Calibri" panose="020F0502020204030204" pitchFamily="34" charset="0"/>
                <a:cs typeface="Calibri" panose="020F0502020204030204" pitchFamily="34" charset="0"/>
              </a:rPr>
              <a:t>:</a:t>
            </a:r>
            <a:endParaRPr lang="en-US" sz="2000" dirty="0">
              <a:ln>
                <a:solidFill>
                  <a:srgbClr val="00B050"/>
                </a:solidFill>
              </a:ln>
              <a:solidFill>
                <a:srgbClr val="00B050"/>
              </a:solidFill>
              <a:latin typeface="Calibri" panose="020F0502020204030204" pitchFamily="34" charset="0"/>
              <a:cs typeface="Calibri" panose="020F0502020204030204" pitchFamily="34" charset="0"/>
            </a:endParaRPr>
          </a:p>
          <a:p>
            <a:r>
              <a:rPr lang="en-US" sz="2000" dirty="0" smtClean="0">
                <a:ln>
                  <a:solidFill>
                    <a:schemeClr val="tx1">
                      <a:lumMod val="95000"/>
                      <a:lumOff val="5000"/>
                    </a:schemeClr>
                  </a:solidFill>
                </a:ln>
                <a:latin typeface="Calibri" panose="020F0502020204030204" pitchFamily="34" charset="0"/>
                <a:cs typeface="Calibri" panose="020F0502020204030204" pitchFamily="34" charset="0"/>
              </a:rPr>
              <a:t>In </a:t>
            </a:r>
            <a:r>
              <a:rPr lang="en-US" sz="2000" dirty="0">
                <a:ln>
                  <a:solidFill>
                    <a:schemeClr val="tx1">
                      <a:lumMod val="95000"/>
                      <a:lumOff val="5000"/>
                    </a:schemeClr>
                  </a:solidFill>
                </a:ln>
                <a:latin typeface="Calibri" panose="020F0502020204030204" pitchFamily="34" charset="0"/>
                <a:cs typeface="Calibri" panose="020F0502020204030204" pitchFamily="34" charset="0"/>
              </a:rPr>
              <a:t>this we use test our model  and based on our model will determine and predict whether the user is the same for which the data has been trained or not. Few steps of this part are similar to the steps listed in part </a:t>
            </a:r>
            <a:r>
              <a:rPr lang="en-US" sz="2000" dirty="0" smtClean="0">
                <a:ln>
                  <a:solidFill>
                    <a:schemeClr val="tx1">
                      <a:lumMod val="95000"/>
                      <a:lumOff val="5000"/>
                    </a:schemeClr>
                  </a:solidFill>
                </a:ln>
                <a:latin typeface="Calibri" panose="020F0502020204030204" pitchFamily="34" charset="0"/>
                <a:cs typeface="Calibri" panose="020F0502020204030204" pitchFamily="34" charset="0"/>
              </a:rPr>
              <a:t>one. Then </a:t>
            </a:r>
            <a:r>
              <a:rPr lang="en-US" sz="2000" dirty="0">
                <a:ln>
                  <a:solidFill>
                    <a:schemeClr val="tx1">
                      <a:lumMod val="95000"/>
                      <a:lumOff val="5000"/>
                    </a:schemeClr>
                  </a:solidFill>
                </a:ln>
                <a:latin typeface="Calibri" panose="020F0502020204030204" pitchFamily="34" charset="0"/>
                <a:cs typeface="Calibri" panose="020F0502020204030204" pitchFamily="34" charset="0"/>
              </a:rPr>
              <a:t>we set a threshold value, if our model predicts and the prediction value comes out to be less than the threshold value then it means that the face has been recognized by the recognizer .</a:t>
            </a:r>
          </a:p>
          <a:p>
            <a:pPr marL="0" indent="0">
              <a:buNone/>
            </a:pPr>
            <a:r>
              <a:rPr lang="en-US" sz="2000" dirty="0">
                <a:ln>
                  <a:solidFill>
                    <a:schemeClr val="tx1">
                      <a:lumMod val="95000"/>
                      <a:lumOff val="5000"/>
                    </a:schemeClr>
                  </a:solidFill>
                </a:ln>
                <a:latin typeface="Calibri" panose="020F0502020204030204" pitchFamily="34" charset="0"/>
                <a:cs typeface="Calibri" panose="020F0502020204030204" pitchFamily="34" charset="0"/>
              </a:rPr>
              <a:t>	</a:t>
            </a:r>
          </a:p>
          <a:p>
            <a:pPr marL="0" indent="0">
              <a:buNone/>
            </a:pPr>
            <a:r>
              <a:rPr lang="en-US" sz="2000" dirty="0">
                <a:ln>
                  <a:solidFill>
                    <a:schemeClr val="tx1">
                      <a:lumMod val="95000"/>
                      <a:lumOff val="5000"/>
                    </a:schemeClr>
                  </a:solidFill>
                </a:ln>
                <a:latin typeface="Calibri" panose="020F0502020204030204" pitchFamily="34" charset="0"/>
                <a:cs typeface="Calibri" panose="020F0502020204030204" pitchFamily="34" charset="0"/>
              </a:rPr>
              <a:t>	</a:t>
            </a:r>
            <a:r>
              <a:rPr lang="en-US" sz="2000" b="1" dirty="0" err="1">
                <a:ln>
                  <a:solidFill>
                    <a:srgbClr val="FF0000"/>
                  </a:solidFill>
                </a:ln>
                <a:solidFill>
                  <a:srgbClr val="FF0000"/>
                </a:solidFill>
                <a:latin typeface="Calibri" panose="020F0502020204030204" pitchFamily="34" charset="0"/>
                <a:cs typeface="Calibri" panose="020F0502020204030204" pitchFamily="34" charset="0"/>
              </a:rPr>
              <a:t>conf</a:t>
            </a:r>
            <a:r>
              <a:rPr lang="en-US" sz="2000" b="1" dirty="0">
                <a:ln>
                  <a:solidFill>
                    <a:srgbClr val="FF0000"/>
                  </a:solidFill>
                </a:ln>
                <a:solidFill>
                  <a:srgbClr val="FF0000"/>
                </a:solidFill>
                <a:latin typeface="Calibri" panose="020F0502020204030204" pitchFamily="34" charset="0"/>
                <a:cs typeface="Calibri" panose="020F0502020204030204" pitchFamily="34" charset="0"/>
              </a:rPr>
              <a:t> = </a:t>
            </a:r>
            <a:r>
              <a:rPr lang="en-US" sz="2000" b="1" dirty="0" err="1">
                <a:ln>
                  <a:solidFill>
                    <a:srgbClr val="FF0000"/>
                  </a:solidFill>
                </a:ln>
                <a:solidFill>
                  <a:srgbClr val="FF0000"/>
                </a:solidFill>
                <a:latin typeface="Calibri" panose="020F0502020204030204" pitchFamily="34" charset="0"/>
                <a:cs typeface="Calibri" panose="020F0502020204030204" pitchFamily="34" charset="0"/>
              </a:rPr>
              <a:t>recognizer.predict</a:t>
            </a:r>
            <a:r>
              <a:rPr lang="en-US" sz="2000" b="1" dirty="0">
                <a:ln>
                  <a:solidFill>
                    <a:srgbClr val="FF0000"/>
                  </a:solidFill>
                </a:ln>
                <a:solidFill>
                  <a:srgbClr val="FF0000"/>
                </a:solidFill>
                <a:latin typeface="Calibri" panose="020F0502020204030204" pitchFamily="34" charset="0"/>
                <a:cs typeface="Calibri" panose="020F0502020204030204" pitchFamily="34" charset="0"/>
              </a:rPr>
              <a:t>(gray[</a:t>
            </a:r>
            <a:r>
              <a:rPr lang="en-US" sz="2000" b="1" dirty="0" err="1">
                <a:ln>
                  <a:solidFill>
                    <a:srgbClr val="FF0000"/>
                  </a:solidFill>
                </a:ln>
                <a:solidFill>
                  <a:srgbClr val="FF0000"/>
                </a:solidFill>
                <a:latin typeface="Calibri" panose="020F0502020204030204" pitchFamily="34" charset="0"/>
                <a:cs typeface="Calibri" panose="020F0502020204030204" pitchFamily="34" charset="0"/>
              </a:rPr>
              <a:t>y:y</a:t>
            </a:r>
            <a:r>
              <a:rPr lang="en-US" sz="2000" b="1" dirty="0">
                <a:ln>
                  <a:solidFill>
                    <a:srgbClr val="FF0000"/>
                  </a:solidFill>
                </a:ln>
                <a:solidFill>
                  <a:srgbClr val="FF0000"/>
                </a:solidFill>
                <a:latin typeface="Calibri" panose="020F0502020204030204" pitchFamily="34" charset="0"/>
                <a:cs typeface="Calibri" panose="020F0502020204030204" pitchFamily="34" charset="0"/>
              </a:rPr>
              <a:t> + h, x:x + w])</a:t>
            </a:r>
          </a:p>
          <a:p>
            <a:pPr marL="0" indent="0">
              <a:buNone/>
            </a:pPr>
            <a:endParaRPr lang="en-US" sz="2000" dirty="0">
              <a:ln>
                <a:solidFill>
                  <a:schemeClr val="tx1">
                    <a:lumMod val="95000"/>
                    <a:lumOff val="5000"/>
                  </a:schemeClr>
                </a:solidFill>
              </a:ln>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3203" y="79329"/>
            <a:ext cx="10972800" cy="1143000"/>
          </a:xfrm>
        </p:spPr>
        <p:txBody>
          <a:bodyPr/>
          <a:lstStyle/>
          <a:p>
            <a:r>
              <a:rPr lang="en-US" sz="3600" b="1" dirty="0" smtClean="0">
                <a:ln>
                  <a:solidFill>
                    <a:srgbClr val="0070C0"/>
                  </a:solidFill>
                </a:ln>
                <a:solidFill>
                  <a:srgbClr val="0070C0"/>
                </a:solidFill>
                <a:latin typeface="Calibri" panose="020F0502020204030204" pitchFamily="34" charset="0"/>
                <a:cs typeface="Calibri" panose="020F0502020204030204" pitchFamily="34" charset="0"/>
              </a:rPr>
              <a:t/>
            </a:r>
            <a:br>
              <a:rPr lang="en-US" sz="3600" b="1" dirty="0" smtClean="0">
                <a:ln>
                  <a:solidFill>
                    <a:srgbClr val="0070C0"/>
                  </a:solidFill>
                </a:ln>
                <a:solidFill>
                  <a:srgbClr val="0070C0"/>
                </a:solidFill>
                <a:latin typeface="Calibri" panose="020F0502020204030204" pitchFamily="34" charset="0"/>
                <a:cs typeface="Calibri" panose="020F0502020204030204" pitchFamily="34" charset="0"/>
              </a:rPr>
            </a:br>
            <a:r>
              <a:rPr lang="en-US" sz="3600" b="1" dirty="0" smtClean="0">
                <a:ln>
                  <a:solidFill>
                    <a:srgbClr val="0070C0"/>
                  </a:solidFill>
                </a:ln>
                <a:solidFill>
                  <a:srgbClr val="0070C0"/>
                </a:solidFill>
                <a:latin typeface="Calibri" panose="020F0502020204030204" pitchFamily="34" charset="0"/>
                <a:cs typeface="Calibri" panose="020F0502020204030204" pitchFamily="34" charset="0"/>
              </a:rPr>
              <a:t>Why </a:t>
            </a:r>
            <a:r>
              <a:rPr lang="en-US" sz="3600" b="1" dirty="0">
                <a:ln>
                  <a:solidFill>
                    <a:srgbClr val="0070C0"/>
                  </a:solidFill>
                </a:ln>
                <a:solidFill>
                  <a:srgbClr val="0070C0"/>
                </a:solidFill>
                <a:latin typeface="Calibri" panose="020F0502020204030204" pitchFamily="34" charset="0"/>
                <a:cs typeface="Calibri" panose="020F0502020204030204" pitchFamily="34" charset="0"/>
              </a:rPr>
              <a:t>is Face recognition better than </a:t>
            </a:r>
            <a:r>
              <a:rPr lang="en-US" sz="3600" b="1" dirty="0" err="1">
                <a:ln>
                  <a:solidFill>
                    <a:srgbClr val="0070C0"/>
                  </a:solidFill>
                </a:ln>
                <a:solidFill>
                  <a:srgbClr val="0070C0"/>
                </a:solidFill>
                <a:latin typeface="Calibri" panose="020F0502020204030204" pitchFamily="34" charset="0"/>
                <a:cs typeface="Calibri" panose="020F0502020204030204" pitchFamily="34" charset="0"/>
              </a:rPr>
              <a:t>FingerPrint</a:t>
            </a:r>
            <a:r>
              <a:rPr lang="en-US" sz="3600" b="1" dirty="0">
                <a:ln>
                  <a:solidFill>
                    <a:srgbClr val="0070C0"/>
                  </a:solidFill>
                </a:ln>
                <a:solidFill>
                  <a:srgbClr val="0070C0"/>
                </a:solidFill>
                <a:latin typeface="Calibri" panose="020F0502020204030204" pitchFamily="34" charset="0"/>
                <a:cs typeface="Calibri" panose="020F0502020204030204" pitchFamily="34" charset="0"/>
              </a:rPr>
              <a:t> ?</a:t>
            </a:r>
            <a:br>
              <a:rPr lang="en-US" sz="3600" b="1" dirty="0">
                <a:ln>
                  <a:solidFill>
                    <a:srgbClr val="0070C0"/>
                  </a:solidFill>
                </a:ln>
                <a:solidFill>
                  <a:srgbClr val="0070C0"/>
                </a:solidFill>
                <a:latin typeface="Calibri" panose="020F0502020204030204" pitchFamily="34" charset="0"/>
                <a:cs typeface="Calibri" panose="020F0502020204030204" pitchFamily="34" charset="0"/>
              </a:rPr>
            </a:br>
            <a:endParaRPr lang="en-IN" sz="3600" dirty="0">
              <a:ln>
                <a:solidFill>
                  <a:srgbClr val="0070C0"/>
                </a:solidFill>
              </a:ln>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sz="half" idx="1"/>
          </p:nvPr>
        </p:nvSpPr>
        <p:spPr>
          <a:xfrm>
            <a:off x="360535" y="1173192"/>
            <a:ext cx="5874802" cy="4952972"/>
          </a:xfrm>
        </p:spPr>
        <p:txBody>
          <a:bodyPr/>
          <a:lstStyle/>
          <a:p>
            <a:r>
              <a:rPr lang="en-US" sz="2200" dirty="0" smtClean="0">
                <a:ln>
                  <a:solidFill>
                    <a:schemeClr val="tx1">
                      <a:lumMod val="95000"/>
                      <a:lumOff val="5000"/>
                    </a:schemeClr>
                  </a:solidFill>
                </a:ln>
                <a:latin typeface="Calibri" panose="020F0502020204030204" pitchFamily="34" charset="0"/>
                <a:cs typeface="Calibri" panose="020F0502020204030204" pitchFamily="34" charset="0"/>
              </a:rPr>
              <a:t>Facial </a:t>
            </a:r>
            <a:r>
              <a:rPr lang="en-US" sz="2200" dirty="0">
                <a:ln>
                  <a:solidFill>
                    <a:schemeClr val="tx1">
                      <a:lumMod val="95000"/>
                      <a:lumOff val="5000"/>
                    </a:schemeClr>
                  </a:solidFill>
                </a:ln>
                <a:latin typeface="Calibri" panose="020F0502020204030204" pitchFamily="34" charset="0"/>
                <a:cs typeface="Calibri" panose="020F0502020204030204" pitchFamily="34" charset="0"/>
              </a:rPr>
              <a:t>recognition works better for a person as compared to fingerprint detection. It releases the person from the hassle of moving their thumb or index finger to a particular place </a:t>
            </a:r>
            <a:r>
              <a:rPr lang="en-US" sz="2200" dirty="0" smtClean="0">
                <a:ln>
                  <a:solidFill>
                    <a:schemeClr val="tx1">
                      <a:lumMod val="95000"/>
                      <a:lumOff val="5000"/>
                    </a:schemeClr>
                  </a:solidFill>
                </a:ln>
                <a:latin typeface="Calibri" panose="020F0502020204030204" pitchFamily="34" charset="0"/>
                <a:cs typeface="Calibri" panose="020F0502020204030204" pitchFamily="34" charset="0"/>
              </a:rPr>
              <a:t>rather the  user just have to place his/her face in front of cam and within seconds the result is calculated . So they provide a better user experience .</a:t>
            </a:r>
          </a:p>
          <a:p>
            <a:r>
              <a:rPr lang="en-US" sz="2200" dirty="0" smtClean="0">
                <a:ln>
                  <a:solidFill>
                    <a:schemeClr val="tx1">
                      <a:lumMod val="95000"/>
                      <a:lumOff val="5000"/>
                    </a:schemeClr>
                  </a:solidFill>
                </a:ln>
                <a:latin typeface="Calibri" panose="020F0502020204030204" pitchFamily="34" charset="0"/>
                <a:cs typeface="Calibri" panose="020F0502020204030204" pitchFamily="34" charset="0"/>
              </a:rPr>
              <a:t>Even tech giant Apple.inc also removed </a:t>
            </a:r>
            <a:r>
              <a:rPr lang="en-US" sz="2200" dirty="0" err="1" smtClean="0">
                <a:ln>
                  <a:solidFill>
                    <a:schemeClr val="tx1">
                      <a:lumMod val="95000"/>
                      <a:lumOff val="5000"/>
                    </a:schemeClr>
                  </a:solidFill>
                </a:ln>
                <a:latin typeface="Calibri" panose="020F0502020204030204" pitchFamily="34" charset="0"/>
                <a:cs typeface="Calibri" panose="020F0502020204030204" pitchFamily="34" charset="0"/>
              </a:rPr>
              <a:t>fingerPrint</a:t>
            </a:r>
            <a:r>
              <a:rPr lang="en-US" sz="2200" dirty="0" smtClean="0">
                <a:ln>
                  <a:solidFill>
                    <a:schemeClr val="tx1">
                      <a:lumMod val="95000"/>
                      <a:lumOff val="5000"/>
                    </a:schemeClr>
                  </a:solidFill>
                </a:ln>
                <a:latin typeface="Calibri" panose="020F0502020204030204" pitchFamily="34" charset="0"/>
                <a:cs typeface="Calibri" panose="020F0502020204030204" pitchFamily="34" charset="0"/>
              </a:rPr>
              <a:t> scanner from </a:t>
            </a:r>
            <a:r>
              <a:rPr lang="en-US" sz="2200" dirty="0" err="1" smtClean="0">
                <a:ln>
                  <a:solidFill>
                    <a:schemeClr val="tx1">
                      <a:lumMod val="95000"/>
                      <a:lumOff val="5000"/>
                    </a:schemeClr>
                  </a:solidFill>
                </a:ln>
                <a:latin typeface="Calibri" panose="020F0502020204030204" pitchFamily="34" charset="0"/>
                <a:cs typeface="Calibri" panose="020F0502020204030204" pitchFamily="34" charset="0"/>
              </a:rPr>
              <a:t>iphones</a:t>
            </a:r>
            <a:r>
              <a:rPr lang="en-US" sz="2200" dirty="0" smtClean="0">
                <a:ln>
                  <a:solidFill>
                    <a:schemeClr val="tx1">
                      <a:lumMod val="95000"/>
                      <a:lumOff val="5000"/>
                    </a:schemeClr>
                  </a:solidFill>
                </a:ln>
                <a:latin typeface="Calibri" panose="020F0502020204030204" pitchFamily="34" charset="0"/>
                <a:cs typeface="Calibri" panose="020F0502020204030204" pitchFamily="34" charset="0"/>
              </a:rPr>
              <a:t> when the </a:t>
            </a:r>
            <a:r>
              <a:rPr lang="en-US" sz="2200" dirty="0" err="1" smtClean="0">
                <a:ln>
                  <a:solidFill>
                    <a:schemeClr val="tx1">
                      <a:lumMod val="95000"/>
                      <a:lumOff val="5000"/>
                    </a:schemeClr>
                  </a:solidFill>
                </a:ln>
                <a:latin typeface="Calibri" panose="020F0502020204030204" pitchFamily="34" charset="0"/>
                <a:cs typeface="Calibri" panose="020F0502020204030204" pitchFamily="34" charset="0"/>
              </a:rPr>
              <a:t>lauched</a:t>
            </a:r>
            <a:r>
              <a:rPr lang="en-US" sz="2200" dirty="0" smtClean="0">
                <a:ln>
                  <a:solidFill>
                    <a:schemeClr val="tx1">
                      <a:lumMod val="95000"/>
                      <a:lumOff val="5000"/>
                    </a:schemeClr>
                  </a:solidFill>
                </a:ln>
                <a:latin typeface="Calibri" panose="020F0502020204030204" pitchFamily="34" charset="0"/>
                <a:cs typeface="Calibri" panose="020F0502020204030204" pitchFamily="34" charset="0"/>
              </a:rPr>
              <a:t> the </a:t>
            </a:r>
            <a:r>
              <a:rPr lang="en-US" sz="2200" dirty="0" err="1" smtClean="0">
                <a:ln>
                  <a:solidFill>
                    <a:schemeClr val="tx1">
                      <a:lumMod val="95000"/>
                      <a:lumOff val="5000"/>
                    </a:schemeClr>
                  </a:solidFill>
                </a:ln>
                <a:latin typeface="Calibri" panose="020F0502020204030204" pitchFamily="34" charset="0"/>
                <a:cs typeface="Calibri" panose="020F0502020204030204" pitchFamily="34" charset="0"/>
              </a:rPr>
              <a:t>iphone</a:t>
            </a:r>
            <a:r>
              <a:rPr lang="en-US" sz="2200" dirty="0" smtClean="0">
                <a:ln>
                  <a:solidFill>
                    <a:schemeClr val="tx1">
                      <a:lumMod val="95000"/>
                      <a:lumOff val="5000"/>
                    </a:schemeClr>
                  </a:solidFill>
                </a:ln>
                <a:latin typeface="Calibri" panose="020F0502020204030204" pitchFamily="34" charset="0"/>
                <a:cs typeface="Calibri" panose="020F0502020204030204" pitchFamily="34" charset="0"/>
              </a:rPr>
              <a:t> X for better user </a:t>
            </a:r>
            <a:r>
              <a:rPr lang="en-US" sz="2200" dirty="0" err="1" smtClean="0">
                <a:ln>
                  <a:solidFill>
                    <a:schemeClr val="tx1">
                      <a:lumMod val="95000"/>
                      <a:lumOff val="5000"/>
                    </a:schemeClr>
                  </a:solidFill>
                </a:ln>
                <a:latin typeface="Calibri" panose="020F0502020204030204" pitchFamily="34" charset="0"/>
                <a:cs typeface="Calibri" panose="020F0502020204030204" pitchFamily="34" charset="0"/>
              </a:rPr>
              <a:t>experirnce</a:t>
            </a:r>
            <a:r>
              <a:rPr lang="en-US" sz="2200" dirty="0" smtClean="0">
                <a:ln>
                  <a:solidFill>
                    <a:schemeClr val="tx1">
                      <a:lumMod val="95000"/>
                      <a:lumOff val="5000"/>
                    </a:schemeClr>
                  </a:solidFill>
                </a:ln>
                <a:latin typeface="Calibri" panose="020F0502020204030204" pitchFamily="34" charset="0"/>
                <a:cs typeface="Calibri" panose="020F0502020204030204" pitchFamily="34" charset="0"/>
              </a:rPr>
              <a:t>.</a:t>
            </a:r>
          </a:p>
          <a:p>
            <a:r>
              <a:rPr lang="en-US" sz="2200" dirty="0">
                <a:ln>
                  <a:solidFill>
                    <a:schemeClr val="tx1">
                      <a:lumMod val="95000"/>
                      <a:lumOff val="5000"/>
                    </a:schemeClr>
                  </a:solidFill>
                </a:ln>
                <a:latin typeface="Calibri" panose="020F0502020204030204" pitchFamily="34" charset="0"/>
                <a:cs typeface="Calibri" panose="020F0502020204030204" pitchFamily="34" charset="0"/>
              </a:rPr>
              <a:t>I</a:t>
            </a:r>
            <a:r>
              <a:rPr lang="en-US" sz="2200" dirty="0" smtClean="0">
                <a:ln>
                  <a:solidFill>
                    <a:schemeClr val="tx1">
                      <a:lumMod val="95000"/>
                      <a:lumOff val="5000"/>
                    </a:schemeClr>
                  </a:solidFill>
                </a:ln>
                <a:latin typeface="Calibri" panose="020F0502020204030204" pitchFamily="34" charset="0"/>
                <a:cs typeface="Calibri" panose="020F0502020204030204" pitchFamily="34" charset="0"/>
              </a:rPr>
              <a:t>t is very effective </a:t>
            </a:r>
            <a:r>
              <a:rPr lang="en-US" sz="2200" dirty="0">
                <a:ln>
                  <a:solidFill>
                    <a:schemeClr val="tx1">
                      <a:lumMod val="95000"/>
                      <a:lumOff val="5000"/>
                    </a:schemeClr>
                  </a:solidFill>
                </a:ln>
                <a:latin typeface="Calibri" panose="020F0502020204030204" pitchFamily="34" charset="0"/>
                <a:cs typeface="Calibri" panose="020F0502020204030204" pitchFamily="34" charset="0"/>
              </a:rPr>
              <a:t>in current scenario of </a:t>
            </a:r>
            <a:r>
              <a:rPr lang="en-US" sz="2200" dirty="0" smtClean="0">
                <a:ln>
                  <a:solidFill>
                    <a:schemeClr val="tx1">
                      <a:lumMod val="95000"/>
                      <a:lumOff val="5000"/>
                    </a:schemeClr>
                  </a:solidFill>
                </a:ln>
                <a:latin typeface="Calibri" panose="020F0502020204030204" pitchFamily="34" charset="0"/>
                <a:cs typeface="Calibri" panose="020F0502020204030204" pitchFamily="34" charset="0"/>
              </a:rPr>
              <a:t>pandemic as compare to </a:t>
            </a:r>
            <a:r>
              <a:rPr lang="en-US" sz="2200" dirty="0" err="1" smtClean="0">
                <a:ln>
                  <a:solidFill>
                    <a:schemeClr val="tx1">
                      <a:lumMod val="95000"/>
                      <a:lumOff val="5000"/>
                    </a:schemeClr>
                  </a:solidFill>
                </a:ln>
                <a:latin typeface="Calibri" panose="020F0502020204030204" pitchFamily="34" charset="0"/>
                <a:cs typeface="Calibri" panose="020F0502020204030204" pitchFamily="34" charset="0"/>
              </a:rPr>
              <a:t>fingerPrint</a:t>
            </a:r>
            <a:r>
              <a:rPr lang="en-US" sz="2200" dirty="0" smtClean="0">
                <a:ln>
                  <a:solidFill>
                    <a:schemeClr val="tx1">
                      <a:lumMod val="95000"/>
                      <a:lumOff val="5000"/>
                    </a:schemeClr>
                  </a:solidFill>
                </a:ln>
                <a:latin typeface="Calibri" panose="020F0502020204030204" pitchFamily="34" charset="0"/>
                <a:cs typeface="Calibri" panose="020F0502020204030204" pitchFamily="34" charset="0"/>
              </a:rPr>
              <a:t> system where we have of touch the </a:t>
            </a:r>
            <a:r>
              <a:rPr lang="en-US" sz="2200" dirty="0" err="1" smtClean="0">
                <a:ln>
                  <a:solidFill>
                    <a:schemeClr val="tx1">
                      <a:lumMod val="95000"/>
                      <a:lumOff val="5000"/>
                    </a:schemeClr>
                  </a:solidFill>
                </a:ln>
                <a:latin typeface="Calibri" panose="020F0502020204030204" pitchFamily="34" charset="0"/>
                <a:cs typeface="Calibri" panose="020F0502020204030204" pitchFamily="34" charset="0"/>
              </a:rPr>
              <a:t>fingeprint</a:t>
            </a:r>
            <a:r>
              <a:rPr lang="en-US" sz="2200" dirty="0" smtClean="0">
                <a:ln>
                  <a:solidFill>
                    <a:schemeClr val="tx1">
                      <a:lumMod val="95000"/>
                      <a:lumOff val="5000"/>
                    </a:schemeClr>
                  </a:solidFill>
                </a:ln>
                <a:latin typeface="Calibri" panose="020F0502020204030204" pitchFamily="34" charset="0"/>
                <a:cs typeface="Calibri" panose="020F0502020204030204" pitchFamily="34" charset="0"/>
              </a:rPr>
              <a:t> reader .</a:t>
            </a:r>
            <a:endParaRPr lang="en-US" sz="2200" dirty="0">
              <a:ln>
                <a:solidFill>
                  <a:schemeClr val="tx1">
                    <a:lumMod val="95000"/>
                    <a:lumOff val="5000"/>
                  </a:schemeClr>
                </a:solidFill>
              </a:ln>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2"/>
          <a:stretch>
            <a:fillRect/>
          </a:stretch>
        </p:blipFill>
        <p:spPr>
          <a:xfrm>
            <a:off x="9768378" y="4003928"/>
            <a:ext cx="2344980" cy="2203832"/>
          </a:xfrm>
          <a:prstGeom prst="rect">
            <a:avLst/>
          </a:prstGeom>
        </p:spPr>
      </p:pic>
      <p:cxnSp>
        <p:nvCxnSpPr>
          <p:cNvPr id="9" name="Straight Connector 8"/>
          <p:cNvCxnSpPr/>
          <p:nvPr/>
        </p:nvCxnSpPr>
        <p:spPr>
          <a:xfrm flipV="1">
            <a:off x="7164202" y="1709956"/>
            <a:ext cx="4096681" cy="4096681"/>
          </a:xfrm>
          <a:prstGeom prst="line">
            <a:avLst/>
          </a:prstGeom>
          <a:ln w="57150"/>
        </p:spPr>
        <p:style>
          <a:lnRef idx="3">
            <a:schemeClr val="dk1"/>
          </a:lnRef>
          <a:fillRef idx="0">
            <a:schemeClr val="dk1"/>
          </a:fillRef>
          <a:effectRef idx="2">
            <a:schemeClr val="dk1"/>
          </a:effectRef>
          <a:fontRef idx="minor">
            <a:schemeClr val="tx1"/>
          </a:fontRef>
        </p:style>
      </p:cxnSp>
      <p:pic>
        <p:nvPicPr>
          <p:cNvPr id="6" name="Picture 5"/>
          <p:cNvPicPr>
            <a:picLocks noChangeAspect="1"/>
          </p:cNvPicPr>
          <p:nvPr/>
        </p:nvPicPr>
        <p:blipFill>
          <a:blip r:embed="rId3"/>
          <a:stretch>
            <a:fillRect/>
          </a:stretch>
        </p:blipFill>
        <p:spPr>
          <a:xfrm>
            <a:off x="8399161" y="2992460"/>
            <a:ext cx="1975275" cy="1140051"/>
          </a:xfrm>
          <a:prstGeom prst="rect">
            <a:avLst/>
          </a:prstGeom>
        </p:spPr>
      </p:pic>
      <p:pic>
        <p:nvPicPr>
          <p:cNvPr id="7" name="Picture 6"/>
          <p:cNvPicPr>
            <a:picLocks noChangeAspect="1"/>
          </p:cNvPicPr>
          <p:nvPr/>
        </p:nvPicPr>
        <p:blipFill>
          <a:blip r:embed="rId4"/>
          <a:stretch>
            <a:fillRect/>
          </a:stretch>
        </p:blipFill>
        <p:spPr>
          <a:xfrm>
            <a:off x="6306457" y="1511509"/>
            <a:ext cx="2365730" cy="205097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5438141" y="2794319"/>
            <a:ext cx="3149600" cy="2024744"/>
          </a:xfrm>
          <a:prstGeom prst="rect">
            <a:avLst/>
          </a:prstGeom>
        </p:spPr>
      </p:pic>
      <p:sp>
        <p:nvSpPr>
          <p:cNvPr id="2" name="Title 1"/>
          <p:cNvSpPr>
            <a:spLocks noGrp="1"/>
          </p:cNvSpPr>
          <p:nvPr>
            <p:ph type="title"/>
          </p:nvPr>
        </p:nvSpPr>
        <p:spPr>
          <a:xfrm>
            <a:off x="609600" y="0"/>
            <a:ext cx="10972800" cy="1143000"/>
          </a:xfrm>
        </p:spPr>
        <p:txBody>
          <a:bodyPr/>
          <a:lstStyle/>
          <a:p>
            <a:r>
              <a:rPr lang="en-US" b="1" dirty="0">
                <a:ln>
                  <a:solidFill>
                    <a:srgbClr val="0070C0"/>
                  </a:solidFill>
                </a:ln>
                <a:solidFill>
                  <a:srgbClr val="0070C0"/>
                </a:solidFill>
                <a:latin typeface="Calibri" panose="020F0502020204030204" pitchFamily="34" charset="0"/>
                <a:cs typeface="Calibri" panose="020F0502020204030204" pitchFamily="34" charset="0"/>
              </a:rPr>
              <a:t>Advantages </a:t>
            </a:r>
          </a:p>
        </p:txBody>
      </p:sp>
      <p:sp>
        <p:nvSpPr>
          <p:cNvPr id="3" name="Content Placeholder 2"/>
          <p:cNvSpPr>
            <a:spLocks noGrp="1"/>
          </p:cNvSpPr>
          <p:nvPr>
            <p:ph idx="1"/>
          </p:nvPr>
        </p:nvSpPr>
        <p:spPr/>
        <p:txBody>
          <a:bodyPr/>
          <a:lstStyle/>
          <a:p>
            <a:r>
              <a:rPr lang="en-US" dirty="0" smtClean="0">
                <a:ln>
                  <a:solidFill>
                    <a:schemeClr val="tx1">
                      <a:lumMod val="95000"/>
                      <a:lumOff val="5000"/>
                    </a:schemeClr>
                  </a:solidFill>
                </a:ln>
                <a:latin typeface="Calibri" panose="020F0502020204030204" pitchFamily="34" charset="0"/>
                <a:cs typeface="Calibri" panose="020F0502020204030204" pitchFamily="34" charset="0"/>
              </a:rPr>
              <a:t>Automated </a:t>
            </a:r>
            <a:r>
              <a:rPr lang="en-US" dirty="0">
                <a:ln>
                  <a:solidFill>
                    <a:schemeClr val="tx1">
                      <a:lumMod val="95000"/>
                      <a:lumOff val="5000"/>
                    </a:schemeClr>
                  </a:solidFill>
                </a:ln>
                <a:latin typeface="Calibri" panose="020F0502020204030204" pitchFamily="34" charset="0"/>
                <a:cs typeface="Calibri" panose="020F0502020204030204" pitchFamily="34" charset="0"/>
              </a:rPr>
              <a:t>time tracking system</a:t>
            </a:r>
          </a:p>
          <a:p>
            <a:r>
              <a:rPr lang="en-US" dirty="0" smtClean="0">
                <a:ln>
                  <a:solidFill>
                    <a:schemeClr val="tx1">
                      <a:lumMod val="95000"/>
                      <a:lumOff val="5000"/>
                    </a:schemeClr>
                  </a:solidFill>
                </a:ln>
                <a:latin typeface="Calibri" panose="020F0502020204030204" pitchFamily="34" charset="0"/>
                <a:cs typeface="Calibri" panose="020F0502020204030204" pitchFamily="34" charset="0"/>
              </a:rPr>
              <a:t>Cost-effective</a:t>
            </a:r>
          </a:p>
          <a:p>
            <a:r>
              <a:rPr lang="en-US" dirty="0" smtClean="0">
                <a:ln>
                  <a:solidFill>
                    <a:schemeClr val="tx1">
                      <a:lumMod val="95000"/>
                      <a:lumOff val="5000"/>
                    </a:schemeClr>
                  </a:solidFill>
                </a:ln>
                <a:latin typeface="Calibri" panose="020F0502020204030204" pitchFamily="34" charset="0"/>
                <a:cs typeface="Calibri" panose="020F0502020204030204" pitchFamily="34" charset="0"/>
              </a:rPr>
              <a:t>Convenient and User friendly </a:t>
            </a:r>
            <a:endParaRPr lang="en-US" dirty="0">
              <a:ln>
                <a:solidFill>
                  <a:schemeClr val="tx1">
                    <a:lumMod val="95000"/>
                    <a:lumOff val="5000"/>
                  </a:schemeClr>
                </a:solidFill>
              </a:ln>
              <a:latin typeface="Calibri" panose="020F0502020204030204" pitchFamily="34" charset="0"/>
              <a:cs typeface="Calibri" panose="020F0502020204030204" pitchFamily="34" charset="0"/>
            </a:endParaRPr>
          </a:p>
          <a:p>
            <a:r>
              <a:rPr lang="en-US" dirty="0" smtClean="0">
                <a:ln>
                  <a:solidFill>
                    <a:schemeClr val="tx1">
                      <a:lumMod val="95000"/>
                      <a:lumOff val="5000"/>
                    </a:schemeClr>
                  </a:solidFill>
                </a:ln>
                <a:latin typeface="Calibri" panose="020F0502020204030204" pitchFamily="34" charset="0"/>
                <a:cs typeface="Calibri" panose="020F0502020204030204" pitchFamily="34" charset="0"/>
              </a:rPr>
              <a:t>Avoid </a:t>
            </a:r>
            <a:r>
              <a:rPr lang="en-US" dirty="0">
                <a:ln>
                  <a:solidFill>
                    <a:schemeClr val="tx1">
                      <a:lumMod val="95000"/>
                      <a:lumOff val="5000"/>
                    </a:schemeClr>
                  </a:solidFill>
                </a:ln>
                <a:latin typeface="Calibri" panose="020F0502020204030204" pitchFamily="34" charset="0"/>
                <a:cs typeface="Calibri" panose="020F0502020204030204" pitchFamily="34" charset="0"/>
              </a:rPr>
              <a:t>proxy attendance </a:t>
            </a:r>
          </a:p>
          <a:p>
            <a:r>
              <a:rPr lang="en-US" dirty="0" smtClean="0">
                <a:ln>
                  <a:solidFill>
                    <a:schemeClr val="tx1">
                      <a:lumMod val="95000"/>
                      <a:lumOff val="5000"/>
                    </a:schemeClr>
                  </a:solidFill>
                </a:ln>
                <a:latin typeface="Calibri" panose="020F0502020204030204" pitchFamily="34" charset="0"/>
                <a:cs typeface="Calibri" panose="020F0502020204030204" pitchFamily="34" charset="0"/>
              </a:rPr>
              <a:t>Time saving </a:t>
            </a:r>
          </a:p>
          <a:p>
            <a:r>
              <a:rPr lang="en-US" dirty="0" smtClean="0">
                <a:ln>
                  <a:solidFill>
                    <a:schemeClr val="tx1">
                      <a:lumMod val="95000"/>
                      <a:lumOff val="5000"/>
                    </a:schemeClr>
                  </a:solidFill>
                </a:ln>
                <a:latin typeface="Calibri" panose="020F0502020204030204" pitchFamily="34" charset="0"/>
                <a:cs typeface="Calibri" panose="020F0502020204030204" pitchFamily="34" charset="0"/>
              </a:rPr>
              <a:t> Easy </a:t>
            </a:r>
            <a:r>
              <a:rPr lang="en-US" dirty="0">
                <a:ln>
                  <a:solidFill>
                    <a:schemeClr val="tx1">
                      <a:lumMod val="95000"/>
                      <a:lumOff val="5000"/>
                    </a:schemeClr>
                  </a:solidFill>
                </a:ln>
                <a:latin typeface="Calibri" panose="020F0502020204030204" pitchFamily="34" charset="0"/>
                <a:cs typeface="Calibri" panose="020F0502020204030204" pitchFamily="34" charset="0"/>
              </a:rPr>
              <a:t>to </a:t>
            </a:r>
            <a:r>
              <a:rPr lang="en-US" dirty="0" smtClean="0">
                <a:ln>
                  <a:solidFill>
                    <a:schemeClr val="tx1">
                      <a:lumMod val="95000"/>
                      <a:lumOff val="5000"/>
                    </a:schemeClr>
                  </a:solidFill>
                </a:ln>
                <a:latin typeface="Calibri" panose="020F0502020204030204" pitchFamily="34" charset="0"/>
                <a:cs typeface="Calibri" panose="020F0502020204030204" pitchFamily="34" charset="0"/>
              </a:rPr>
              <a:t>Manage</a:t>
            </a:r>
          </a:p>
        </p:txBody>
      </p:sp>
      <p:pic>
        <p:nvPicPr>
          <p:cNvPr id="5" name="Picture 4"/>
          <p:cNvPicPr>
            <a:picLocks noChangeAspect="1"/>
          </p:cNvPicPr>
          <p:nvPr/>
        </p:nvPicPr>
        <p:blipFill>
          <a:blip r:embed="rId3"/>
          <a:stretch>
            <a:fillRect/>
          </a:stretch>
        </p:blipFill>
        <p:spPr>
          <a:xfrm>
            <a:off x="7452360" y="841916"/>
            <a:ext cx="1645922" cy="1645922"/>
          </a:xfrm>
          <a:prstGeom prst="rect">
            <a:avLst/>
          </a:prstGeom>
        </p:spPr>
      </p:pic>
      <p:pic>
        <p:nvPicPr>
          <p:cNvPr id="6" name="Picture 5"/>
          <p:cNvPicPr>
            <a:picLocks noChangeAspect="1"/>
          </p:cNvPicPr>
          <p:nvPr/>
        </p:nvPicPr>
        <p:blipFill>
          <a:blip r:embed="rId4"/>
          <a:stretch>
            <a:fillRect/>
          </a:stretch>
        </p:blipFill>
        <p:spPr>
          <a:xfrm>
            <a:off x="9956800" y="813755"/>
            <a:ext cx="1980564" cy="1980564"/>
          </a:xfrm>
          <a:prstGeom prst="rect">
            <a:avLst/>
          </a:prstGeom>
        </p:spPr>
      </p:pic>
      <p:sp>
        <p:nvSpPr>
          <p:cNvPr id="7" name="Right Arrow 6"/>
          <p:cNvSpPr/>
          <p:nvPr/>
        </p:nvSpPr>
        <p:spPr>
          <a:xfrm>
            <a:off x="9265920" y="1447278"/>
            <a:ext cx="690880" cy="41656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lumMod val="95000"/>
                    <a:lumOff val="5000"/>
                  </a:schemeClr>
                </a:solidFill>
              </a:ln>
              <a:solidFill>
                <a:schemeClr val="tx1"/>
              </a:solidFill>
              <a:latin typeface="Calibri" panose="020F0502020204030204" pitchFamily="34" charset="0"/>
              <a:cs typeface="Calibri" panose="020F0502020204030204" pitchFamily="34"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5520" y="4362219"/>
            <a:ext cx="3586480" cy="2359526"/>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223" y="0"/>
            <a:ext cx="10972800" cy="1143000"/>
          </a:xfrm>
        </p:spPr>
        <p:txBody>
          <a:bodyPr/>
          <a:lstStyle/>
          <a:p>
            <a:r>
              <a:rPr lang="en-US" b="1" dirty="0">
                <a:ln>
                  <a:solidFill>
                    <a:srgbClr val="0070C0"/>
                  </a:solidFill>
                </a:ln>
                <a:solidFill>
                  <a:srgbClr val="0070C0"/>
                </a:solidFill>
                <a:latin typeface="Calibri" panose="020F0502020204030204" pitchFamily="34" charset="0"/>
                <a:cs typeface="Calibri" panose="020F0502020204030204" pitchFamily="34" charset="0"/>
              </a:rPr>
              <a:t>Future scope</a:t>
            </a:r>
          </a:p>
        </p:txBody>
      </p:sp>
      <p:sp>
        <p:nvSpPr>
          <p:cNvPr id="3" name="Content Placeholder 2"/>
          <p:cNvSpPr>
            <a:spLocks noGrp="1"/>
          </p:cNvSpPr>
          <p:nvPr>
            <p:ph idx="1"/>
          </p:nvPr>
        </p:nvSpPr>
        <p:spPr>
          <a:xfrm>
            <a:off x="531223" y="1143000"/>
            <a:ext cx="10972800" cy="4525963"/>
          </a:xfrm>
        </p:spPr>
        <p:txBody>
          <a:bodyPr/>
          <a:lstStyle/>
          <a:p>
            <a:r>
              <a:rPr lang="en-US" sz="2400" dirty="0" smtClean="0">
                <a:ln>
                  <a:solidFill>
                    <a:schemeClr val="tx1">
                      <a:lumMod val="95000"/>
                      <a:lumOff val="5000"/>
                    </a:schemeClr>
                  </a:solidFill>
                </a:ln>
                <a:latin typeface="Calibri" panose="020F0502020204030204" pitchFamily="34" charset="0"/>
                <a:cs typeface="Calibri" panose="020F0502020204030204" pitchFamily="34" charset="0"/>
              </a:rPr>
              <a:t>Creating Online databases so that the college can directly access the records of attendance and can easily calculate the percentage of attendance </a:t>
            </a:r>
            <a:r>
              <a:rPr lang="en-US" sz="2400" dirty="0">
                <a:ln>
                  <a:solidFill>
                    <a:schemeClr val="tx1">
                      <a:lumMod val="95000"/>
                      <a:lumOff val="5000"/>
                    </a:schemeClr>
                  </a:solidFill>
                </a:ln>
                <a:latin typeface="Calibri" panose="020F0502020204030204" pitchFamily="34" charset="0"/>
                <a:cs typeface="Calibri" panose="020F0502020204030204" pitchFamily="34" charset="0"/>
              </a:rPr>
              <a:t>.</a:t>
            </a:r>
            <a:endParaRPr lang="en-US" sz="2400" dirty="0" smtClean="0">
              <a:ln>
                <a:solidFill>
                  <a:schemeClr val="tx1">
                    <a:lumMod val="95000"/>
                    <a:lumOff val="5000"/>
                  </a:schemeClr>
                </a:solidFill>
              </a:ln>
              <a:latin typeface="Calibri" panose="020F0502020204030204" pitchFamily="34" charset="0"/>
              <a:cs typeface="Calibri" panose="020F0502020204030204" pitchFamily="34" charset="0"/>
            </a:endParaRPr>
          </a:p>
          <a:p>
            <a:r>
              <a:rPr lang="en-US" sz="2400" dirty="0" smtClean="0">
                <a:ln>
                  <a:solidFill>
                    <a:schemeClr val="tx1">
                      <a:lumMod val="95000"/>
                      <a:lumOff val="5000"/>
                    </a:schemeClr>
                  </a:solidFill>
                </a:ln>
                <a:latin typeface="Calibri" panose="020F0502020204030204" pitchFamily="34" charset="0"/>
                <a:cs typeface="Calibri" panose="020F0502020204030204" pitchFamily="34" charset="0"/>
              </a:rPr>
              <a:t>Adding facility of sending Emails and SMS to absent students and their Parents or guardians so that the parents or guardians are aware of what their kids are doing.</a:t>
            </a:r>
          </a:p>
          <a:p>
            <a:r>
              <a:rPr lang="en-US" sz="2400" dirty="0" smtClean="0">
                <a:ln>
                  <a:solidFill>
                    <a:schemeClr val="tx1">
                      <a:lumMod val="95000"/>
                      <a:lumOff val="5000"/>
                    </a:schemeClr>
                  </a:solidFill>
                </a:ln>
                <a:latin typeface="Calibri" panose="020F0502020204030204" pitchFamily="34" charset="0"/>
                <a:cs typeface="Calibri" panose="020F0502020204030204" pitchFamily="34" charset="0"/>
              </a:rPr>
              <a:t>Using raspberry pi and camera to create a compact face recognition attendance system that can be installed on walls or doors for offices , schools and colleges.</a:t>
            </a:r>
          </a:p>
          <a:p>
            <a:endParaRPr lang="en-US" sz="2400" dirty="0">
              <a:ln>
                <a:solidFill>
                  <a:schemeClr val="tx1">
                    <a:lumMod val="95000"/>
                    <a:lumOff val="5000"/>
                  </a:schemeClr>
                </a:solidFill>
              </a:ln>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1590148" y="4037949"/>
            <a:ext cx="4221990" cy="2774014"/>
          </a:xfrm>
          <a:prstGeom prst="rect">
            <a:avLst/>
          </a:prstGeom>
        </p:spPr>
      </p:pic>
      <p:pic>
        <p:nvPicPr>
          <p:cNvPr id="5" name="Picture 4"/>
          <p:cNvPicPr>
            <a:picLocks noChangeAspect="1"/>
          </p:cNvPicPr>
          <p:nvPr/>
        </p:nvPicPr>
        <p:blipFill>
          <a:blip r:embed="rId3"/>
          <a:stretch>
            <a:fillRect/>
          </a:stretch>
        </p:blipFill>
        <p:spPr>
          <a:xfrm>
            <a:off x="6697287" y="3778955"/>
            <a:ext cx="3921586" cy="2949032"/>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a:solidFill>
                    <a:srgbClr val="0070C0"/>
                  </a:solidFill>
                </a:ln>
                <a:solidFill>
                  <a:srgbClr val="0070C0"/>
                </a:solidFill>
                <a:latin typeface="Calibri" panose="020F0502020204030204" pitchFamily="34" charset="0"/>
                <a:cs typeface="Calibri" panose="020F0502020204030204" pitchFamily="34" charset="0"/>
              </a:rPr>
              <a:t>Conclusion</a:t>
            </a:r>
          </a:p>
        </p:txBody>
      </p:sp>
      <p:sp>
        <p:nvSpPr>
          <p:cNvPr id="3" name="Content Placeholder 2"/>
          <p:cNvSpPr>
            <a:spLocks noGrp="1"/>
          </p:cNvSpPr>
          <p:nvPr>
            <p:ph idx="1"/>
          </p:nvPr>
        </p:nvSpPr>
        <p:spPr>
          <a:xfrm>
            <a:off x="538480" y="1417638"/>
            <a:ext cx="10972800" cy="4525963"/>
          </a:xfrm>
        </p:spPr>
        <p:txBody>
          <a:bodyPr/>
          <a:lstStyle/>
          <a:p>
            <a:r>
              <a:rPr lang="en-US" sz="2400" dirty="0" smtClean="0">
                <a:ln>
                  <a:solidFill>
                    <a:schemeClr val="tx1">
                      <a:lumMod val="95000"/>
                      <a:lumOff val="5000"/>
                    </a:schemeClr>
                  </a:solidFill>
                </a:ln>
                <a:latin typeface="Calibri" panose="020F0502020204030204" pitchFamily="34" charset="0"/>
                <a:cs typeface="Calibri" panose="020F0502020204030204" pitchFamily="34" charset="0"/>
              </a:rPr>
              <a:t>Our </a:t>
            </a:r>
            <a:r>
              <a:rPr lang="en-US" sz="2400" dirty="0">
                <a:ln>
                  <a:solidFill>
                    <a:schemeClr val="tx1">
                      <a:lumMod val="95000"/>
                      <a:lumOff val="5000"/>
                    </a:schemeClr>
                  </a:solidFill>
                </a:ln>
                <a:latin typeface="Calibri" panose="020F0502020204030204" pitchFamily="34" charset="0"/>
                <a:cs typeface="Calibri" panose="020F0502020204030204" pitchFamily="34" charset="0"/>
              </a:rPr>
              <a:t>face recognition system detects the faces in a picture taken by web-cam, and these face images are </a:t>
            </a:r>
            <a:r>
              <a:rPr lang="en-US" sz="2400" dirty="0" smtClean="0">
                <a:ln>
                  <a:solidFill>
                    <a:schemeClr val="tx1">
                      <a:lumMod val="95000"/>
                      <a:lumOff val="5000"/>
                    </a:schemeClr>
                  </a:solidFill>
                </a:ln>
                <a:latin typeface="Calibri" panose="020F0502020204030204" pitchFamily="34" charset="0"/>
                <a:cs typeface="Calibri" panose="020F0502020204030204" pitchFamily="34" charset="0"/>
              </a:rPr>
              <a:t>then recognized by the system  </a:t>
            </a:r>
            <a:r>
              <a:rPr lang="en-US" sz="2400" dirty="0" smtClean="0">
                <a:ln>
                  <a:solidFill>
                    <a:schemeClr val="tx1">
                      <a:lumMod val="95000"/>
                      <a:lumOff val="5000"/>
                    </a:schemeClr>
                  </a:solidFill>
                </a:ln>
                <a:latin typeface="Calibri" panose="020F0502020204030204" pitchFamily="34" charset="0"/>
                <a:cs typeface="Calibri" panose="020F0502020204030204" pitchFamily="34" charset="0"/>
              </a:rPr>
              <a:t>.</a:t>
            </a:r>
          </a:p>
          <a:p>
            <a:r>
              <a:rPr lang="en-US" sz="2400" dirty="0">
                <a:ln>
                  <a:solidFill>
                    <a:schemeClr val="tx1">
                      <a:lumMod val="95000"/>
                      <a:lumOff val="5000"/>
                    </a:schemeClr>
                  </a:solidFill>
                </a:ln>
                <a:latin typeface="Calibri" panose="020F0502020204030204" pitchFamily="34" charset="0"/>
                <a:cs typeface="Calibri" panose="020F0502020204030204" pitchFamily="34" charset="0"/>
              </a:rPr>
              <a:t>Python is really a powerful programming language for face detection and recognition </a:t>
            </a:r>
            <a:endParaRPr lang="en-US" sz="2400" dirty="0">
              <a:ln>
                <a:solidFill>
                  <a:schemeClr val="tx1">
                    <a:lumMod val="95000"/>
                    <a:lumOff val="5000"/>
                  </a:schemeClr>
                </a:solidFill>
              </a:ln>
              <a:latin typeface="Calibri" panose="020F0502020204030204" pitchFamily="34" charset="0"/>
              <a:cs typeface="Calibri" panose="020F0502020204030204" pitchFamily="34" charset="0"/>
            </a:endParaRPr>
          </a:p>
          <a:p>
            <a:r>
              <a:rPr lang="en-US" sz="2400" dirty="0" smtClean="0">
                <a:ln>
                  <a:solidFill>
                    <a:schemeClr val="tx1">
                      <a:lumMod val="95000"/>
                      <a:lumOff val="5000"/>
                    </a:schemeClr>
                  </a:solidFill>
                </a:ln>
                <a:latin typeface="Calibri" panose="020F0502020204030204" pitchFamily="34" charset="0"/>
                <a:cs typeface="Calibri" panose="020F0502020204030204" pitchFamily="34" charset="0"/>
              </a:rPr>
              <a:t>It was a wonderful experience for our team working on this project , we learned a lot of new concepts and strategies , that made us a better engineer. </a:t>
            </a:r>
            <a:endParaRPr lang="en-US" sz="2400" dirty="0">
              <a:ln>
                <a:solidFill>
                  <a:schemeClr val="tx1">
                    <a:lumMod val="95000"/>
                    <a:lumOff val="5000"/>
                  </a:schemeClr>
                </a:solidFill>
              </a:ln>
              <a:latin typeface="Calibri" panose="020F0502020204030204" pitchFamily="34" charset="0"/>
              <a:cs typeface="Calibri" panose="020F0502020204030204" pitchFamily="34" charset="0"/>
            </a:endParaRPr>
          </a:p>
          <a:p>
            <a:pPr marL="0" indent="0">
              <a:buNone/>
            </a:pPr>
            <a:endParaRPr lang="en-US" sz="2400" dirty="0">
              <a:ln>
                <a:solidFill>
                  <a:schemeClr val="tx1">
                    <a:lumMod val="95000"/>
                    <a:lumOff val="5000"/>
                  </a:schemeClr>
                </a:solidFill>
              </a:ln>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3443411" y="3954260"/>
            <a:ext cx="5162938" cy="290374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a:solidFill>
                    <a:srgbClr val="0070C0"/>
                  </a:solidFill>
                </a:ln>
                <a:solidFill>
                  <a:srgbClr val="0070C0"/>
                </a:solidFill>
                <a:latin typeface="Calibri" panose="020F0502020204030204" pitchFamily="34" charset="0"/>
                <a:cs typeface="Calibri" panose="020F0502020204030204" pitchFamily="34" charset="0"/>
              </a:rPr>
              <a:t>References</a:t>
            </a:r>
            <a:r>
              <a:rPr lang="en-US" b="1" dirty="0" smtClean="0">
                <a:ln>
                  <a:solidFill>
                    <a:schemeClr val="tx1">
                      <a:lumMod val="95000"/>
                      <a:lumOff val="5000"/>
                    </a:schemeClr>
                  </a:solidFill>
                </a:ln>
                <a:solidFill>
                  <a:schemeClr val="tx1"/>
                </a:solidFill>
                <a:latin typeface="Calibri" panose="020F0502020204030204" pitchFamily="34" charset="0"/>
                <a:cs typeface="Calibri" panose="020F0502020204030204" pitchFamily="34" charset="0"/>
              </a:rPr>
              <a:t> </a:t>
            </a:r>
            <a:endParaRPr lang="en-US" b="1" dirty="0">
              <a:ln>
                <a:solidFill>
                  <a:schemeClr val="tx1">
                    <a:lumMod val="95000"/>
                    <a:lumOff val="5000"/>
                  </a:schemeClr>
                </a:solidFill>
              </a:ln>
              <a:solidFill>
                <a:schemeClr val="tx1"/>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US" sz="1800" dirty="0" err="1" smtClean="0">
                <a:ln>
                  <a:solidFill>
                    <a:schemeClr val="tx1">
                      <a:lumMod val="95000"/>
                      <a:lumOff val="5000"/>
                    </a:schemeClr>
                  </a:solidFill>
                </a:ln>
                <a:latin typeface="Calibri" panose="020F0502020204030204" pitchFamily="34" charset="0"/>
                <a:cs typeface="Calibri" panose="020F0502020204030204" pitchFamily="34" charset="0"/>
              </a:rPr>
              <a:t>Pyhton</a:t>
            </a:r>
            <a:r>
              <a:rPr lang="en-US" sz="1800" dirty="0">
                <a:ln>
                  <a:solidFill>
                    <a:schemeClr val="tx1">
                      <a:lumMod val="95000"/>
                      <a:lumOff val="5000"/>
                    </a:schemeClr>
                  </a:solidFill>
                </a:ln>
                <a:latin typeface="Calibri" panose="020F0502020204030204" pitchFamily="34" charset="0"/>
                <a:cs typeface="Calibri" panose="020F0502020204030204" pitchFamily="34" charset="0"/>
              </a:rPr>
              <a:t> documentation : </a:t>
            </a:r>
            <a:r>
              <a:rPr lang="en-US" sz="1800" dirty="0">
                <a:ln>
                  <a:solidFill>
                    <a:srgbClr val="00B0F0"/>
                  </a:solidFill>
                </a:ln>
                <a:solidFill>
                  <a:srgbClr val="00B0F0"/>
                </a:solidFill>
                <a:latin typeface="Calibri" panose="020F0502020204030204" pitchFamily="34" charset="0"/>
                <a:cs typeface="Calibri" panose="020F0502020204030204" pitchFamily="34" charset="0"/>
                <a:hlinkClick r:id="rId2"/>
              </a:rPr>
              <a:t>https://docs.python.org/3</a:t>
            </a:r>
            <a:r>
              <a:rPr lang="en-US" sz="1800" dirty="0" smtClean="0">
                <a:ln>
                  <a:solidFill>
                    <a:srgbClr val="00B0F0"/>
                  </a:solidFill>
                </a:ln>
                <a:solidFill>
                  <a:srgbClr val="00B0F0"/>
                </a:solidFill>
                <a:latin typeface="Calibri" panose="020F0502020204030204" pitchFamily="34" charset="0"/>
                <a:cs typeface="Calibri" panose="020F0502020204030204" pitchFamily="34" charset="0"/>
                <a:hlinkClick r:id="rId2"/>
              </a:rPr>
              <a:t>/</a:t>
            </a:r>
            <a:endParaRPr lang="en-US" sz="1800" dirty="0">
              <a:ln>
                <a:solidFill>
                  <a:srgbClr val="00B0F0"/>
                </a:solidFill>
              </a:ln>
              <a:solidFill>
                <a:srgbClr val="00B0F0"/>
              </a:solidFill>
              <a:latin typeface="Calibri" panose="020F0502020204030204" pitchFamily="34" charset="0"/>
              <a:cs typeface="Calibri" panose="020F0502020204030204" pitchFamily="34" charset="0"/>
            </a:endParaRPr>
          </a:p>
          <a:p>
            <a:r>
              <a:rPr lang="en-US" sz="1800" dirty="0" smtClean="0">
                <a:ln>
                  <a:solidFill>
                    <a:schemeClr val="tx1">
                      <a:lumMod val="95000"/>
                      <a:lumOff val="5000"/>
                    </a:schemeClr>
                  </a:solidFill>
                </a:ln>
                <a:latin typeface="Calibri" panose="020F0502020204030204" pitchFamily="34" charset="0"/>
                <a:cs typeface="Calibri" panose="020F0502020204030204" pitchFamily="34" charset="0"/>
              </a:rPr>
              <a:t>Open </a:t>
            </a:r>
            <a:r>
              <a:rPr lang="en-US" sz="1800" dirty="0" err="1">
                <a:ln>
                  <a:solidFill>
                    <a:schemeClr val="tx1">
                      <a:lumMod val="95000"/>
                      <a:lumOff val="5000"/>
                    </a:schemeClr>
                  </a:solidFill>
                </a:ln>
                <a:latin typeface="Calibri" panose="020F0502020204030204" pitchFamily="34" charset="0"/>
                <a:cs typeface="Calibri" panose="020F0502020204030204" pitchFamily="34" charset="0"/>
              </a:rPr>
              <a:t>Cv</a:t>
            </a:r>
            <a:r>
              <a:rPr lang="en-US" sz="1800" dirty="0">
                <a:ln>
                  <a:solidFill>
                    <a:schemeClr val="tx1">
                      <a:lumMod val="95000"/>
                      <a:lumOff val="5000"/>
                    </a:schemeClr>
                  </a:solidFill>
                </a:ln>
                <a:latin typeface="Calibri" panose="020F0502020204030204" pitchFamily="34" charset="0"/>
                <a:cs typeface="Calibri" panose="020F0502020204030204" pitchFamily="34" charset="0"/>
              </a:rPr>
              <a:t> Documentation : </a:t>
            </a:r>
            <a:r>
              <a:rPr lang="en-US" sz="1800" dirty="0">
                <a:ln>
                  <a:solidFill>
                    <a:srgbClr val="00B0F0"/>
                  </a:solidFill>
                </a:ln>
                <a:solidFill>
                  <a:srgbClr val="00B0F0"/>
                </a:solidFill>
                <a:latin typeface="Calibri" panose="020F0502020204030204" pitchFamily="34" charset="0"/>
                <a:cs typeface="Calibri" panose="020F0502020204030204" pitchFamily="34" charset="0"/>
                <a:hlinkClick r:id="rId3"/>
              </a:rPr>
              <a:t>https://docs.opencv.org/master</a:t>
            </a:r>
            <a:r>
              <a:rPr lang="en-US" sz="1800" dirty="0" smtClean="0">
                <a:ln>
                  <a:solidFill>
                    <a:srgbClr val="00B0F0"/>
                  </a:solidFill>
                </a:ln>
                <a:solidFill>
                  <a:srgbClr val="00B0F0"/>
                </a:solidFill>
                <a:latin typeface="Calibri" panose="020F0502020204030204" pitchFamily="34" charset="0"/>
                <a:cs typeface="Calibri" panose="020F0502020204030204" pitchFamily="34" charset="0"/>
                <a:hlinkClick r:id="rId3"/>
              </a:rPr>
              <a:t>/</a:t>
            </a:r>
            <a:endParaRPr lang="en-US" sz="1800" dirty="0" smtClean="0">
              <a:ln>
                <a:solidFill>
                  <a:srgbClr val="00B0F0"/>
                </a:solidFill>
              </a:ln>
              <a:solidFill>
                <a:srgbClr val="00B0F0"/>
              </a:solidFill>
              <a:latin typeface="Calibri" panose="020F0502020204030204" pitchFamily="34" charset="0"/>
              <a:cs typeface="Calibri" panose="020F0502020204030204" pitchFamily="34" charset="0"/>
            </a:endParaRPr>
          </a:p>
          <a:p>
            <a:r>
              <a:rPr lang="en-US" sz="1800" dirty="0" smtClean="0">
                <a:ln>
                  <a:solidFill>
                    <a:schemeClr val="tx1">
                      <a:lumMod val="95000"/>
                      <a:lumOff val="5000"/>
                    </a:schemeClr>
                  </a:solidFill>
                </a:ln>
                <a:latin typeface="Calibri" panose="020F0502020204030204" pitchFamily="34" charset="0"/>
                <a:cs typeface="Calibri" panose="020F0502020204030204" pitchFamily="34" charset="0"/>
              </a:rPr>
              <a:t>Code with Harry Python for </a:t>
            </a:r>
            <a:r>
              <a:rPr lang="en-US" sz="1800" dirty="0">
                <a:ln>
                  <a:solidFill>
                    <a:schemeClr val="tx1">
                      <a:lumMod val="95000"/>
                      <a:lumOff val="5000"/>
                    </a:schemeClr>
                  </a:solidFill>
                </a:ln>
                <a:latin typeface="Calibri" panose="020F0502020204030204" pitchFamily="34" charset="0"/>
                <a:cs typeface="Calibri" panose="020F0502020204030204" pitchFamily="34" charset="0"/>
              </a:rPr>
              <a:t>Beginners : </a:t>
            </a:r>
            <a:r>
              <a:rPr lang="en-US" sz="1800" dirty="0">
                <a:ln>
                  <a:solidFill>
                    <a:srgbClr val="00B0F0"/>
                  </a:solidFill>
                </a:ln>
                <a:solidFill>
                  <a:srgbClr val="00B0F0"/>
                </a:solidFill>
                <a:latin typeface="Calibri" panose="020F0502020204030204" pitchFamily="34" charset="0"/>
                <a:cs typeface="Calibri" panose="020F0502020204030204" pitchFamily="34" charset="0"/>
                <a:hlinkClick r:id="rId4"/>
              </a:rPr>
              <a:t>https://</a:t>
            </a:r>
            <a:r>
              <a:rPr lang="en-US" sz="1800" dirty="0" smtClean="0">
                <a:ln>
                  <a:solidFill>
                    <a:srgbClr val="00B0F0"/>
                  </a:solidFill>
                </a:ln>
                <a:solidFill>
                  <a:srgbClr val="00B0F0"/>
                </a:solidFill>
                <a:latin typeface="Calibri" panose="020F0502020204030204" pitchFamily="34" charset="0"/>
                <a:cs typeface="Calibri" panose="020F0502020204030204" pitchFamily="34" charset="0"/>
                <a:hlinkClick r:id="rId4"/>
              </a:rPr>
              <a:t>www.youtube.com/watch?v=gfDE2a7MKjA</a:t>
            </a:r>
            <a:endParaRPr lang="en-US" sz="1800" dirty="0" smtClean="0">
              <a:ln>
                <a:solidFill>
                  <a:srgbClr val="00B0F0"/>
                </a:solidFill>
              </a:ln>
              <a:solidFill>
                <a:srgbClr val="00B0F0"/>
              </a:solidFill>
              <a:latin typeface="Calibri" panose="020F0502020204030204" pitchFamily="34" charset="0"/>
              <a:cs typeface="Calibri" panose="020F0502020204030204" pitchFamily="34" charset="0"/>
            </a:endParaRPr>
          </a:p>
          <a:p>
            <a:r>
              <a:rPr lang="en-US" sz="1800" dirty="0" smtClean="0">
                <a:ln>
                  <a:solidFill>
                    <a:schemeClr val="tx1">
                      <a:lumMod val="95000"/>
                      <a:lumOff val="5000"/>
                    </a:schemeClr>
                  </a:solidFill>
                </a:ln>
                <a:latin typeface="Calibri" panose="020F0502020204030204" pitchFamily="34" charset="0"/>
                <a:cs typeface="Calibri" panose="020F0502020204030204" pitchFamily="34" charset="0"/>
              </a:rPr>
              <a:t>Freecodecamp.org </a:t>
            </a:r>
            <a:r>
              <a:rPr lang="en-US" sz="1800" dirty="0" err="1" smtClean="0">
                <a:ln>
                  <a:solidFill>
                    <a:schemeClr val="tx1">
                      <a:lumMod val="95000"/>
                      <a:lumOff val="5000"/>
                    </a:schemeClr>
                  </a:solidFill>
                </a:ln>
                <a:latin typeface="Calibri" panose="020F0502020204030204" pitchFamily="34" charset="0"/>
                <a:cs typeface="Calibri" panose="020F0502020204030204" pitchFamily="34" charset="0"/>
              </a:rPr>
              <a:t>Opencv</a:t>
            </a:r>
            <a:r>
              <a:rPr lang="en-US" sz="1800" dirty="0" smtClean="0">
                <a:ln>
                  <a:solidFill>
                    <a:schemeClr val="tx1">
                      <a:lumMod val="95000"/>
                      <a:lumOff val="5000"/>
                    </a:schemeClr>
                  </a:solidFill>
                </a:ln>
                <a:latin typeface="Calibri" panose="020F0502020204030204" pitchFamily="34" charset="0"/>
                <a:cs typeface="Calibri" panose="020F0502020204030204" pitchFamily="34" charset="0"/>
              </a:rPr>
              <a:t> </a:t>
            </a:r>
            <a:r>
              <a:rPr lang="en-US" sz="1800" dirty="0" err="1" smtClean="0">
                <a:ln>
                  <a:solidFill>
                    <a:schemeClr val="tx1">
                      <a:lumMod val="95000"/>
                      <a:lumOff val="5000"/>
                    </a:schemeClr>
                  </a:solidFill>
                </a:ln>
                <a:latin typeface="Calibri" panose="020F0502020204030204" pitchFamily="34" charset="0"/>
                <a:cs typeface="Calibri" panose="020F0502020204030204" pitchFamily="34" charset="0"/>
              </a:rPr>
              <a:t>tutotial</a:t>
            </a:r>
            <a:r>
              <a:rPr lang="en-US" sz="1800" dirty="0">
                <a:ln>
                  <a:solidFill>
                    <a:schemeClr val="tx1">
                      <a:lumMod val="95000"/>
                      <a:lumOff val="5000"/>
                    </a:schemeClr>
                  </a:solidFill>
                </a:ln>
                <a:latin typeface="Calibri" panose="020F0502020204030204" pitchFamily="34" charset="0"/>
                <a:cs typeface="Calibri" panose="020F0502020204030204" pitchFamily="34" charset="0"/>
              </a:rPr>
              <a:t> : </a:t>
            </a:r>
            <a:r>
              <a:rPr lang="en-US" sz="1800" dirty="0">
                <a:ln>
                  <a:solidFill>
                    <a:srgbClr val="00B0F0"/>
                  </a:solidFill>
                </a:ln>
                <a:solidFill>
                  <a:srgbClr val="00B0F0"/>
                </a:solidFill>
                <a:latin typeface="Calibri" panose="020F0502020204030204" pitchFamily="34" charset="0"/>
                <a:cs typeface="Calibri" panose="020F0502020204030204" pitchFamily="34" charset="0"/>
                <a:hlinkClick r:id="rId5"/>
              </a:rPr>
              <a:t>https://</a:t>
            </a:r>
            <a:r>
              <a:rPr lang="en-US" sz="1800" dirty="0" smtClean="0">
                <a:ln>
                  <a:solidFill>
                    <a:srgbClr val="00B0F0"/>
                  </a:solidFill>
                </a:ln>
                <a:solidFill>
                  <a:srgbClr val="00B0F0"/>
                </a:solidFill>
                <a:latin typeface="Calibri" panose="020F0502020204030204" pitchFamily="34" charset="0"/>
                <a:cs typeface="Calibri" panose="020F0502020204030204" pitchFamily="34" charset="0"/>
                <a:hlinkClick r:id="rId5"/>
              </a:rPr>
              <a:t>www.youtube.com/watch?v=oXlwWbU8l2o</a:t>
            </a:r>
            <a:endParaRPr lang="en-US" sz="1800" dirty="0" smtClean="0">
              <a:ln>
                <a:solidFill>
                  <a:srgbClr val="00B0F0"/>
                </a:solidFill>
              </a:ln>
              <a:solidFill>
                <a:srgbClr val="00B0F0"/>
              </a:solidFill>
              <a:latin typeface="Calibri" panose="020F0502020204030204" pitchFamily="34" charset="0"/>
              <a:cs typeface="Calibri" panose="020F0502020204030204" pitchFamily="34" charset="0"/>
            </a:endParaRPr>
          </a:p>
          <a:p>
            <a:r>
              <a:rPr lang="en-US" sz="1800" dirty="0">
                <a:ln>
                  <a:solidFill>
                    <a:schemeClr val="tx1">
                      <a:lumMod val="95000"/>
                      <a:lumOff val="5000"/>
                    </a:schemeClr>
                  </a:solidFill>
                </a:ln>
                <a:latin typeface="Calibri" panose="020F0502020204030204" pitchFamily="34" charset="0"/>
                <a:cs typeface="Calibri" panose="020F0502020204030204" pitchFamily="34" charset="0"/>
              </a:rPr>
              <a:t> </a:t>
            </a:r>
            <a:r>
              <a:rPr lang="en-US" sz="1800" dirty="0">
                <a:ln>
                  <a:solidFill>
                    <a:srgbClr val="00B0F0"/>
                  </a:solidFill>
                </a:ln>
                <a:solidFill>
                  <a:srgbClr val="00B0F0"/>
                </a:solidFill>
                <a:latin typeface="Calibri" panose="020F0502020204030204" pitchFamily="34" charset="0"/>
                <a:cs typeface="Calibri" panose="020F0502020204030204" pitchFamily="34" charset="0"/>
                <a:hlinkClick r:id="rId6"/>
              </a:rPr>
              <a:t>https://</a:t>
            </a:r>
            <a:r>
              <a:rPr lang="en-US" sz="1800" dirty="0" smtClean="0">
                <a:ln>
                  <a:solidFill>
                    <a:srgbClr val="00B0F0"/>
                  </a:solidFill>
                </a:ln>
                <a:solidFill>
                  <a:srgbClr val="00B0F0"/>
                </a:solidFill>
                <a:latin typeface="Calibri" panose="020F0502020204030204" pitchFamily="34" charset="0"/>
                <a:cs typeface="Calibri" panose="020F0502020204030204" pitchFamily="34" charset="0"/>
                <a:hlinkClick r:id="rId6"/>
              </a:rPr>
              <a:t>www.javatpoint.com/face-recognition-and-face-detection-using-opencv</a:t>
            </a:r>
            <a:endParaRPr lang="en-US" sz="1800" dirty="0" smtClean="0">
              <a:ln>
                <a:solidFill>
                  <a:srgbClr val="00B0F0"/>
                </a:solidFill>
              </a:ln>
              <a:solidFill>
                <a:srgbClr val="00B0F0"/>
              </a:solidFill>
              <a:latin typeface="Calibri" panose="020F0502020204030204" pitchFamily="34" charset="0"/>
              <a:cs typeface="Calibri" panose="020F0502020204030204" pitchFamily="34" charset="0"/>
            </a:endParaRPr>
          </a:p>
          <a:p>
            <a:endParaRPr lang="en-US" sz="1800" dirty="0" smtClean="0">
              <a:ln>
                <a:solidFill>
                  <a:schemeClr val="tx1">
                    <a:lumMod val="95000"/>
                    <a:lumOff val="5000"/>
                  </a:schemeClr>
                </a:solidFill>
              </a:ln>
              <a:latin typeface="Calibri" panose="020F0502020204030204" pitchFamily="34" charset="0"/>
              <a:cs typeface="Calibri" panose="020F0502020204030204" pitchFamily="34" charset="0"/>
            </a:endParaRPr>
          </a:p>
          <a:p>
            <a:endParaRPr lang="en-US" sz="1800" dirty="0">
              <a:ln>
                <a:solidFill>
                  <a:schemeClr val="tx1">
                    <a:lumMod val="95000"/>
                    <a:lumOff val="5000"/>
                  </a:schemeClr>
                </a:solidFill>
              </a:ln>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29206"/>
            <a:ext cx="12192000" cy="1798954"/>
          </a:xfrm>
          <a:solidFill>
            <a:schemeClr val="tx2"/>
          </a:solidFill>
        </p:spPr>
        <p:txBody>
          <a:bodyPr/>
          <a:lstStyle/>
          <a:p>
            <a:r>
              <a:rPr lang="en-GB" altLang="en-US" sz="7200" b="1" dirty="0" smtClean="0">
                <a:ln>
                  <a:solidFill>
                    <a:srgbClr val="0070C0"/>
                  </a:solidFill>
                </a:ln>
                <a:solidFill>
                  <a:srgbClr val="0070C0"/>
                </a:solidFill>
                <a:latin typeface="Fira Mono" panose="020B0509050000020004" pitchFamily="49" charset="0"/>
                <a:ea typeface="Fira Mono" panose="020B0509050000020004" pitchFamily="49" charset="0"/>
                <a:cs typeface="Segoe Script" panose="030B0504020000000003" charset="0"/>
              </a:rPr>
              <a:t>Print</a:t>
            </a:r>
            <a:r>
              <a:rPr lang="en-GB" altLang="en-US" sz="7200" b="1" dirty="0" smtClean="0">
                <a:ln>
                  <a:solidFill>
                    <a:schemeClr val="bg1"/>
                  </a:solidFill>
                </a:ln>
                <a:solidFill>
                  <a:schemeClr val="bg1"/>
                </a:solidFill>
                <a:latin typeface="Fira Mono" panose="020B0509050000020004" pitchFamily="49" charset="0"/>
                <a:ea typeface="Fira Mono" panose="020B0509050000020004" pitchFamily="49" charset="0"/>
                <a:cs typeface="Segoe Script" panose="030B0504020000000003" charset="0"/>
              </a:rPr>
              <a:t>(“THANKYOU !”)</a:t>
            </a:r>
            <a:endParaRPr lang="en-GB" altLang="en-US" sz="7200" b="1" dirty="0">
              <a:ln>
                <a:solidFill>
                  <a:schemeClr val="bg1"/>
                </a:solidFill>
              </a:ln>
              <a:solidFill>
                <a:schemeClr val="bg1"/>
              </a:solidFill>
              <a:latin typeface="Fira Mono" panose="020B0509050000020004" pitchFamily="49" charset="0"/>
              <a:ea typeface="Fira Mono" panose="020B0509050000020004" pitchFamily="49" charset="0"/>
              <a:cs typeface="Segoe Script" panose="030B0504020000000003" charset="0"/>
            </a:endParaRPr>
          </a:p>
        </p:txBody>
      </p:sp>
      <p:sp>
        <p:nvSpPr>
          <p:cNvPr id="3" name="Text Box 2"/>
          <p:cNvSpPr txBox="1"/>
          <p:nvPr/>
        </p:nvSpPr>
        <p:spPr>
          <a:xfrm>
            <a:off x="1663783" y="1748239"/>
            <a:ext cx="8744253" cy="584775"/>
          </a:xfrm>
          <a:prstGeom prst="rect">
            <a:avLst/>
          </a:prstGeom>
          <a:noFill/>
        </p:spPr>
        <p:txBody>
          <a:bodyPr wrap="none" rtlCol="0">
            <a:spAutoFit/>
          </a:bodyPr>
          <a:lstStyle/>
          <a:p>
            <a:pPr algn="l"/>
            <a:r>
              <a:rPr lang="en-US" sz="1600" dirty="0" smtClean="0">
                <a:ln>
                  <a:solidFill>
                    <a:schemeClr val="tx1">
                      <a:lumMod val="95000"/>
                      <a:lumOff val="5000"/>
                    </a:schemeClr>
                  </a:solidFill>
                </a:ln>
                <a:latin typeface="Calibri" panose="020F0502020204030204" pitchFamily="34" charset="0"/>
                <a:cs typeface="Calibri" panose="020F0502020204030204" pitchFamily="34" charset="0"/>
                <a:sym typeface="+mn-ea"/>
              </a:rPr>
              <a:t>Finally </a:t>
            </a:r>
            <a:r>
              <a:rPr lang="en-US" sz="1600" dirty="0">
                <a:ln>
                  <a:solidFill>
                    <a:schemeClr val="tx1">
                      <a:lumMod val="95000"/>
                      <a:lumOff val="5000"/>
                    </a:schemeClr>
                  </a:solidFill>
                </a:ln>
                <a:latin typeface="Calibri" panose="020F0502020204030204" pitchFamily="34" charset="0"/>
                <a:cs typeface="Calibri" panose="020F0502020204030204" pitchFamily="34" charset="0"/>
                <a:sym typeface="+mn-ea"/>
              </a:rPr>
              <a:t>Our Team would like to thank  Prof .Shankar </a:t>
            </a:r>
            <a:r>
              <a:rPr lang="en-US" sz="1600" dirty="0" err="1">
                <a:ln>
                  <a:solidFill>
                    <a:schemeClr val="tx1">
                      <a:lumMod val="95000"/>
                      <a:lumOff val="5000"/>
                    </a:schemeClr>
                  </a:solidFill>
                </a:ln>
                <a:latin typeface="Calibri" panose="020F0502020204030204" pitchFamily="34" charset="0"/>
                <a:cs typeface="Calibri" panose="020F0502020204030204" pitchFamily="34" charset="0"/>
                <a:sym typeface="+mn-ea"/>
              </a:rPr>
              <a:t>Nikam</a:t>
            </a:r>
            <a:r>
              <a:rPr lang="en-US" sz="1600" dirty="0">
                <a:ln>
                  <a:solidFill>
                    <a:schemeClr val="tx1">
                      <a:lumMod val="95000"/>
                      <a:lumOff val="5000"/>
                    </a:schemeClr>
                  </a:solidFill>
                </a:ln>
                <a:latin typeface="Calibri" panose="020F0502020204030204" pitchFamily="34" charset="0"/>
                <a:cs typeface="Calibri" panose="020F0502020204030204" pitchFamily="34" charset="0"/>
                <a:sym typeface="+mn-ea"/>
              </a:rPr>
              <a:t>  for their kind help and valuable suggestions.</a:t>
            </a:r>
            <a:endParaRPr lang="en-US" sz="1600" dirty="0">
              <a:ln>
                <a:solidFill>
                  <a:schemeClr val="tx1">
                    <a:lumMod val="95000"/>
                    <a:lumOff val="5000"/>
                  </a:schemeClr>
                </a:solidFill>
              </a:ln>
              <a:latin typeface="Calibri" panose="020F0502020204030204" pitchFamily="34" charset="0"/>
              <a:cs typeface="Calibri" panose="020F0502020204030204" pitchFamily="34" charset="0"/>
            </a:endParaRPr>
          </a:p>
          <a:p>
            <a:endParaRPr lang="en-US" sz="1600" dirty="0">
              <a:ln>
                <a:solidFill>
                  <a:schemeClr val="tx1">
                    <a:lumMod val="95000"/>
                    <a:lumOff val="5000"/>
                  </a:schemeClr>
                </a:solidFill>
              </a:ln>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GB" altLang="en-US" b="1" dirty="0">
                <a:ln>
                  <a:solidFill>
                    <a:srgbClr val="0070C0"/>
                  </a:solidFill>
                </a:ln>
                <a:solidFill>
                  <a:srgbClr val="0070C0"/>
                </a:solidFill>
                <a:latin typeface="Calibri" panose="020F0502020204030204" pitchFamily="34" charset="0"/>
                <a:cs typeface="Calibri" panose="020F0502020204030204" pitchFamily="34" charset="0"/>
              </a:rPr>
              <a:t>Introduction</a:t>
            </a:r>
          </a:p>
        </p:txBody>
      </p:sp>
      <p:sp>
        <p:nvSpPr>
          <p:cNvPr id="3" name="Content Placeholder 2"/>
          <p:cNvSpPr>
            <a:spLocks noGrp="1"/>
          </p:cNvSpPr>
          <p:nvPr>
            <p:ph idx="1"/>
          </p:nvPr>
        </p:nvSpPr>
        <p:spPr>
          <a:xfrm>
            <a:off x="609600" y="1143000"/>
            <a:ext cx="10972800" cy="4525963"/>
          </a:xfrm>
        </p:spPr>
        <p:txBody>
          <a:bodyPr/>
          <a:lstStyle/>
          <a:p>
            <a:r>
              <a:rPr lang="en-US" sz="2400" dirty="0">
                <a:ln>
                  <a:solidFill>
                    <a:schemeClr val="tx2">
                      <a:lumMod val="95000"/>
                      <a:lumOff val="5000"/>
                    </a:schemeClr>
                  </a:solidFill>
                </a:ln>
                <a:latin typeface="Calibri" panose="020F0502020204030204" pitchFamily="34" charset="0"/>
                <a:cs typeface="Calibri" panose="020F0502020204030204" pitchFamily="34" charset="0"/>
              </a:rPr>
              <a:t>The purpose of  this  project  is  to build a face recognition-based  </a:t>
            </a:r>
            <a:r>
              <a:rPr lang="en-US" sz="2400" dirty="0" smtClean="0">
                <a:ln>
                  <a:solidFill>
                    <a:schemeClr val="tx2">
                      <a:lumMod val="95000"/>
                      <a:lumOff val="5000"/>
                    </a:schemeClr>
                  </a:solidFill>
                </a:ln>
                <a:latin typeface="Calibri" panose="020F0502020204030204" pitchFamily="34" charset="0"/>
                <a:cs typeface="Calibri" panose="020F0502020204030204" pitchFamily="34" charset="0"/>
              </a:rPr>
              <a:t>Attendance  </a:t>
            </a:r>
            <a:r>
              <a:rPr lang="en-US" sz="2400" dirty="0">
                <a:ln>
                  <a:solidFill>
                    <a:schemeClr val="tx2">
                      <a:lumMod val="95000"/>
                      <a:lumOff val="5000"/>
                    </a:schemeClr>
                  </a:solidFill>
                </a:ln>
                <a:latin typeface="Calibri" panose="020F0502020204030204" pitchFamily="34" charset="0"/>
                <a:cs typeface="Calibri" panose="020F0502020204030204" pitchFamily="34" charset="0"/>
              </a:rPr>
              <a:t>system  for educational </a:t>
            </a:r>
            <a:r>
              <a:rPr lang="en-US" sz="2400" dirty="0" smtClean="0">
                <a:ln>
                  <a:solidFill>
                    <a:schemeClr val="tx2">
                      <a:lumMod val="95000"/>
                      <a:lumOff val="5000"/>
                    </a:schemeClr>
                  </a:solidFill>
                </a:ln>
                <a:latin typeface="Calibri" panose="020F0502020204030204" pitchFamily="34" charset="0"/>
                <a:cs typeface="Calibri" panose="020F0502020204030204" pitchFamily="34" charset="0"/>
              </a:rPr>
              <a:t>institutions </a:t>
            </a:r>
            <a:r>
              <a:rPr lang="en-US" sz="2400" dirty="0">
                <a:ln>
                  <a:solidFill>
                    <a:schemeClr val="tx2">
                      <a:lumMod val="95000"/>
                      <a:lumOff val="5000"/>
                    </a:schemeClr>
                  </a:solidFill>
                </a:ln>
                <a:latin typeface="Calibri" panose="020F0502020204030204" pitchFamily="34" charset="0"/>
                <a:cs typeface="Calibri" panose="020F0502020204030204" pitchFamily="34" charset="0"/>
              </a:rPr>
              <a:t>to enhance and upgrade the  current </a:t>
            </a:r>
            <a:r>
              <a:rPr lang="en-US" sz="2400" dirty="0" smtClean="0">
                <a:ln>
                  <a:solidFill>
                    <a:schemeClr val="tx2">
                      <a:lumMod val="95000"/>
                      <a:lumOff val="5000"/>
                    </a:schemeClr>
                  </a:solidFill>
                </a:ln>
                <a:latin typeface="Calibri" panose="020F0502020204030204" pitchFamily="34" charset="0"/>
                <a:cs typeface="Calibri" panose="020F0502020204030204" pitchFamily="34" charset="0"/>
              </a:rPr>
              <a:t> </a:t>
            </a:r>
            <a:r>
              <a:rPr lang="en-US" sz="2400" dirty="0">
                <a:ln>
                  <a:solidFill>
                    <a:schemeClr val="tx2">
                      <a:lumMod val="95000"/>
                      <a:lumOff val="5000"/>
                    </a:schemeClr>
                  </a:solidFill>
                </a:ln>
                <a:latin typeface="Calibri" panose="020F0502020204030204" pitchFamily="34" charset="0"/>
                <a:cs typeface="Calibri" panose="020F0502020204030204" pitchFamily="34" charset="0"/>
              </a:rPr>
              <a:t>System </a:t>
            </a:r>
            <a:r>
              <a:rPr lang="en-US" sz="2400" dirty="0" smtClean="0">
                <a:ln>
                  <a:solidFill>
                    <a:schemeClr val="tx2">
                      <a:lumMod val="95000"/>
                      <a:lumOff val="5000"/>
                    </a:schemeClr>
                  </a:solidFill>
                </a:ln>
                <a:latin typeface="Calibri" panose="020F0502020204030204" pitchFamily="34" charset="0"/>
                <a:cs typeface="Calibri" panose="020F0502020204030204" pitchFamily="34" charset="0"/>
              </a:rPr>
              <a:t>into </a:t>
            </a:r>
            <a:r>
              <a:rPr lang="en-US" sz="2400" dirty="0">
                <a:ln>
                  <a:solidFill>
                    <a:schemeClr val="tx2">
                      <a:lumMod val="95000"/>
                      <a:lumOff val="5000"/>
                    </a:schemeClr>
                  </a:solidFill>
                </a:ln>
                <a:latin typeface="Calibri" panose="020F0502020204030204" pitchFamily="34" charset="0"/>
                <a:cs typeface="Calibri" panose="020F0502020204030204" pitchFamily="34" charset="0"/>
              </a:rPr>
              <a:t>more </a:t>
            </a:r>
            <a:r>
              <a:rPr lang="en-US" sz="2400" dirty="0" smtClean="0">
                <a:ln>
                  <a:solidFill>
                    <a:schemeClr val="tx2">
                      <a:lumMod val="95000"/>
                      <a:lumOff val="5000"/>
                    </a:schemeClr>
                  </a:solidFill>
                </a:ln>
                <a:latin typeface="Calibri" panose="020F0502020204030204" pitchFamily="34" charset="0"/>
                <a:cs typeface="Calibri" panose="020F0502020204030204" pitchFamily="34" charset="0"/>
              </a:rPr>
              <a:t>efficient </a:t>
            </a:r>
            <a:r>
              <a:rPr lang="en-US" sz="2400" dirty="0">
                <a:ln>
                  <a:solidFill>
                    <a:schemeClr val="tx2">
                      <a:lumMod val="95000"/>
                      <a:lumOff val="5000"/>
                    </a:schemeClr>
                  </a:solidFill>
                </a:ln>
                <a:latin typeface="Calibri" panose="020F0502020204030204" pitchFamily="34" charset="0"/>
                <a:cs typeface="Calibri" panose="020F0502020204030204" pitchFamily="34" charset="0"/>
              </a:rPr>
              <a:t>and effective as compared to </a:t>
            </a:r>
            <a:r>
              <a:rPr lang="en-US" sz="2400" dirty="0" smtClean="0">
                <a:ln>
                  <a:solidFill>
                    <a:schemeClr val="tx2">
                      <a:lumMod val="95000"/>
                      <a:lumOff val="5000"/>
                    </a:schemeClr>
                  </a:solidFill>
                </a:ln>
                <a:latin typeface="Calibri" panose="020F0502020204030204" pitchFamily="34" charset="0"/>
                <a:cs typeface="Calibri" panose="020F0502020204030204" pitchFamily="34" charset="0"/>
              </a:rPr>
              <a:t>before. The </a:t>
            </a:r>
            <a:r>
              <a:rPr lang="en-US" sz="2400" dirty="0">
                <a:ln>
                  <a:solidFill>
                    <a:schemeClr val="tx2">
                      <a:lumMod val="95000"/>
                      <a:lumOff val="5000"/>
                    </a:schemeClr>
                  </a:solidFill>
                </a:ln>
                <a:latin typeface="Calibri" panose="020F0502020204030204" pitchFamily="34" charset="0"/>
                <a:cs typeface="Calibri" panose="020F0502020204030204" pitchFamily="34" charset="0"/>
              </a:rPr>
              <a:t>human face is one of the natural traits that can uniquely identify an individual. Therefore, it is used to trace  identity as the possibilities for a face for being duplicated is low</a:t>
            </a:r>
            <a:r>
              <a:rPr lang="en-US" sz="2400" dirty="0" smtClean="0">
                <a:ln>
                  <a:solidFill>
                    <a:schemeClr val="tx2">
                      <a:lumMod val="95000"/>
                      <a:lumOff val="5000"/>
                    </a:schemeClr>
                  </a:solidFill>
                </a:ln>
                <a:latin typeface="Calibri" panose="020F0502020204030204" pitchFamily="34" charset="0"/>
                <a:cs typeface="Calibri" panose="020F0502020204030204" pitchFamily="34"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2733" y="3376432"/>
            <a:ext cx="4162696" cy="3122022"/>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n>
                  <a:solidFill>
                    <a:srgbClr val="0070C0"/>
                  </a:solidFill>
                </a:ln>
                <a:solidFill>
                  <a:srgbClr val="0070C0"/>
                </a:solidFill>
                <a:latin typeface="Calibri" panose="020F0502020204030204" pitchFamily="34" charset="0"/>
                <a:cs typeface="Calibri" panose="020F0502020204030204" pitchFamily="34" charset="0"/>
              </a:rPr>
              <a:t>Statement of </a:t>
            </a:r>
            <a:r>
              <a:rPr lang="en-GB" altLang="en-US" b="1" dirty="0" smtClean="0">
                <a:ln>
                  <a:solidFill>
                    <a:srgbClr val="0070C0"/>
                  </a:solidFill>
                </a:ln>
                <a:solidFill>
                  <a:srgbClr val="0070C0"/>
                </a:solidFill>
                <a:latin typeface="Calibri" panose="020F0502020204030204" pitchFamily="34" charset="0"/>
                <a:cs typeface="Calibri" panose="020F0502020204030204" pitchFamily="34" charset="0"/>
              </a:rPr>
              <a:t>P</a:t>
            </a:r>
            <a:r>
              <a:rPr lang="en-US" altLang="en-US" b="1" dirty="0" err="1" smtClean="0">
                <a:ln>
                  <a:solidFill>
                    <a:srgbClr val="0070C0"/>
                  </a:solidFill>
                </a:ln>
                <a:solidFill>
                  <a:srgbClr val="0070C0"/>
                </a:solidFill>
                <a:latin typeface="Calibri" panose="020F0502020204030204" pitchFamily="34" charset="0"/>
                <a:cs typeface="Calibri" panose="020F0502020204030204" pitchFamily="34" charset="0"/>
              </a:rPr>
              <a:t>roblems</a:t>
            </a:r>
            <a:endParaRPr lang="en-US" b="1" dirty="0">
              <a:ln>
                <a:solidFill>
                  <a:srgbClr val="0070C0"/>
                </a:solidFill>
              </a:ln>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GB" altLang="en-US" dirty="0">
                <a:ln>
                  <a:solidFill>
                    <a:schemeClr val="tx2">
                      <a:lumMod val="95000"/>
                      <a:lumOff val="5000"/>
                    </a:schemeClr>
                  </a:solidFill>
                </a:ln>
                <a:latin typeface="Calibri" panose="020F0502020204030204" pitchFamily="34" charset="0"/>
                <a:cs typeface="Calibri" panose="020F0502020204030204" pitchFamily="34" charset="0"/>
              </a:rPr>
              <a:t>P</a:t>
            </a:r>
            <a:r>
              <a:rPr lang="en-US" dirty="0" err="1">
                <a:ln>
                  <a:solidFill>
                    <a:schemeClr val="tx2">
                      <a:lumMod val="95000"/>
                      <a:lumOff val="5000"/>
                    </a:schemeClr>
                  </a:solidFill>
                </a:ln>
                <a:latin typeface="Calibri" panose="020F0502020204030204" pitchFamily="34" charset="0"/>
                <a:cs typeface="Calibri" panose="020F0502020204030204" pitchFamily="34" charset="0"/>
              </a:rPr>
              <a:t>roxy</a:t>
            </a:r>
            <a:r>
              <a:rPr lang="en-US" dirty="0">
                <a:ln>
                  <a:solidFill>
                    <a:schemeClr val="tx2">
                      <a:lumMod val="95000"/>
                      <a:lumOff val="5000"/>
                    </a:schemeClr>
                  </a:solidFill>
                </a:ln>
                <a:latin typeface="Calibri" panose="020F0502020204030204" pitchFamily="34" charset="0"/>
                <a:cs typeface="Calibri" panose="020F0502020204030204" pitchFamily="34" charset="0"/>
              </a:rPr>
              <a:t> attendance</a:t>
            </a:r>
          </a:p>
          <a:p>
            <a:r>
              <a:rPr lang="en-GB" altLang="en-US" dirty="0">
                <a:ln>
                  <a:solidFill>
                    <a:schemeClr val="tx2">
                      <a:lumMod val="95000"/>
                      <a:lumOff val="5000"/>
                    </a:schemeClr>
                  </a:solidFill>
                </a:ln>
                <a:latin typeface="Calibri" panose="020F0502020204030204" pitchFamily="34" charset="0"/>
                <a:cs typeface="Calibri" panose="020F0502020204030204" pitchFamily="34" charset="0"/>
              </a:rPr>
              <a:t>M</a:t>
            </a:r>
            <a:r>
              <a:rPr lang="en-US" dirty="0" err="1">
                <a:ln>
                  <a:solidFill>
                    <a:schemeClr val="tx2">
                      <a:lumMod val="95000"/>
                      <a:lumOff val="5000"/>
                    </a:schemeClr>
                  </a:solidFill>
                </a:ln>
                <a:latin typeface="Calibri" panose="020F0502020204030204" pitchFamily="34" charset="0"/>
                <a:cs typeface="Calibri" panose="020F0502020204030204" pitchFamily="34" charset="0"/>
              </a:rPr>
              <a:t>anaging</a:t>
            </a:r>
            <a:r>
              <a:rPr lang="en-US" dirty="0">
                <a:ln>
                  <a:solidFill>
                    <a:schemeClr val="tx2">
                      <a:lumMod val="95000"/>
                      <a:lumOff val="5000"/>
                    </a:schemeClr>
                  </a:solidFill>
                </a:ln>
                <a:latin typeface="Calibri" panose="020F0502020204030204" pitchFamily="34" charset="0"/>
                <a:cs typeface="Calibri" panose="020F0502020204030204" pitchFamily="34" charset="0"/>
              </a:rPr>
              <a:t> attendance</a:t>
            </a:r>
          </a:p>
          <a:p>
            <a:r>
              <a:rPr lang="en-GB" altLang="en-US" dirty="0">
                <a:ln>
                  <a:solidFill>
                    <a:schemeClr val="tx2">
                      <a:lumMod val="95000"/>
                      <a:lumOff val="5000"/>
                    </a:schemeClr>
                  </a:solidFill>
                </a:ln>
                <a:latin typeface="Calibri" panose="020F0502020204030204" pitchFamily="34" charset="0"/>
                <a:cs typeface="Calibri" panose="020F0502020204030204" pitchFamily="34" charset="0"/>
              </a:rPr>
              <a:t>O</a:t>
            </a:r>
            <a:r>
              <a:rPr lang="en-US" dirty="0" err="1">
                <a:ln>
                  <a:solidFill>
                    <a:schemeClr val="tx2">
                      <a:lumMod val="95000"/>
                      <a:lumOff val="5000"/>
                    </a:schemeClr>
                  </a:solidFill>
                </a:ln>
                <a:latin typeface="Calibri" panose="020F0502020204030204" pitchFamily="34" charset="0"/>
                <a:cs typeface="Calibri" panose="020F0502020204030204" pitchFamily="34" charset="0"/>
              </a:rPr>
              <a:t>ld</a:t>
            </a:r>
            <a:r>
              <a:rPr lang="en-US" dirty="0">
                <a:ln>
                  <a:solidFill>
                    <a:schemeClr val="tx2">
                      <a:lumMod val="95000"/>
                      <a:lumOff val="5000"/>
                    </a:schemeClr>
                  </a:solidFill>
                </a:ln>
                <a:latin typeface="Calibri" panose="020F0502020204030204" pitchFamily="34" charset="0"/>
                <a:cs typeface="Calibri" panose="020F0502020204030204" pitchFamily="34" charset="0"/>
              </a:rPr>
              <a:t> method of taking attendance</a:t>
            </a:r>
            <a:r>
              <a:rPr lang="en-GB" altLang="en-US" dirty="0">
                <a:ln>
                  <a:solidFill>
                    <a:schemeClr val="tx2">
                      <a:lumMod val="95000"/>
                      <a:lumOff val="5000"/>
                    </a:schemeClr>
                  </a:solidFill>
                </a:ln>
                <a:latin typeface="Calibri" panose="020F0502020204030204" pitchFamily="34" charset="0"/>
                <a:cs typeface="Calibri" panose="020F0502020204030204" pitchFamily="34" charset="0"/>
              </a:rPr>
              <a:t> </a:t>
            </a:r>
            <a:endParaRPr lang="en-GB" altLang="en-US" dirty="0" smtClean="0">
              <a:ln>
                <a:solidFill>
                  <a:schemeClr val="tx2">
                    <a:lumMod val="95000"/>
                    <a:lumOff val="5000"/>
                  </a:schemeClr>
                </a:solidFill>
              </a:ln>
              <a:latin typeface="Calibri" panose="020F0502020204030204" pitchFamily="34" charset="0"/>
              <a:cs typeface="Calibri" panose="020F0502020204030204" pitchFamily="34" charset="0"/>
            </a:endParaRPr>
          </a:p>
          <a:p>
            <a:pPr marL="0" indent="0">
              <a:buNone/>
            </a:pPr>
            <a:r>
              <a:rPr lang="en-GB" altLang="en-US" dirty="0" smtClean="0">
                <a:ln>
                  <a:solidFill>
                    <a:schemeClr val="tx2">
                      <a:lumMod val="95000"/>
                      <a:lumOff val="5000"/>
                    </a:schemeClr>
                  </a:solidFill>
                </a:ln>
                <a:latin typeface="Calibri" panose="020F0502020204030204" pitchFamily="34" charset="0"/>
                <a:cs typeface="Calibri" panose="020F0502020204030204" pitchFamily="34" charset="0"/>
              </a:rPr>
              <a:t>      is </a:t>
            </a:r>
            <a:r>
              <a:rPr lang="en-GB" altLang="en-US" dirty="0">
                <a:ln>
                  <a:solidFill>
                    <a:schemeClr val="tx2">
                      <a:lumMod val="95000"/>
                      <a:lumOff val="5000"/>
                    </a:schemeClr>
                  </a:solidFill>
                </a:ln>
                <a:latin typeface="Calibri" panose="020F0502020204030204" pitchFamily="34" charset="0"/>
                <a:cs typeface="Calibri" panose="020F0502020204030204" pitchFamily="34" charset="0"/>
                <a:sym typeface="+mn-ea"/>
              </a:rPr>
              <a:t>t</a:t>
            </a:r>
            <a:r>
              <a:rPr lang="en-US" dirty="0" err="1">
                <a:ln>
                  <a:solidFill>
                    <a:schemeClr val="tx2">
                      <a:lumMod val="95000"/>
                      <a:lumOff val="5000"/>
                    </a:schemeClr>
                  </a:solidFill>
                </a:ln>
                <a:latin typeface="Calibri" panose="020F0502020204030204" pitchFamily="34" charset="0"/>
                <a:cs typeface="Calibri" panose="020F0502020204030204" pitchFamily="34" charset="0"/>
                <a:sym typeface="+mn-ea"/>
              </a:rPr>
              <a:t>ime</a:t>
            </a:r>
            <a:r>
              <a:rPr lang="en-US" dirty="0">
                <a:ln>
                  <a:solidFill>
                    <a:schemeClr val="tx2">
                      <a:lumMod val="95000"/>
                      <a:lumOff val="5000"/>
                    </a:schemeClr>
                  </a:solidFill>
                </a:ln>
                <a:latin typeface="Calibri" panose="020F0502020204030204" pitchFamily="34" charset="0"/>
                <a:cs typeface="Calibri" panose="020F0502020204030204" pitchFamily="34" charset="0"/>
                <a:sym typeface="+mn-ea"/>
              </a:rPr>
              <a:t> consuming</a:t>
            </a:r>
            <a:r>
              <a:rPr lang="en-GB" altLang="en-US" dirty="0">
                <a:ln>
                  <a:solidFill>
                    <a:schemeClr val="tx2">
                      <a:lumMod val="95000"/>
                      <a:lumOff val="5000"/>
                    </a:schemeClr>
                  </a:solidFill>
                </a:ln>
                <a:latin typeface="Calibri" panose="020F0502020204030204" pitchFamily="34" charset="0"/>
                <a:cs typeface="Calibri" panose="020F0502020204030204" pitchFamily="34" charset="0"/>
                <a:sym typeface="+mn-ea"/>
              </a:rPr>
              <a:t>.</a:t>
            </a:r>
          </a:p>
          <a:p>
            <a:endParaRPr lang="en-GB" altLang="en-US" dirty="0">
              <a:ln>
                <a:solidFill>
                  <a:schemeClr val="tx2">
                    <a:lumMod val="95000"/>
                    <a:lumOff val="5000"/>
                  </a:schemeClr>
                </a:solidFill>
              </a:ln>
              <a:latin typeface="Calibri" panose="020F0502020204030204" pitchFamily="34" charset="0"/>
              <a:cs typeface="Calibri" panose="020F0502020204030204" pitchFamily="34" charset="0"/>
              <a:sym typeface="+mn-ea"/>
            </a:endParaRPr>
          </a:p>
        </p:txBody>
      </p:sp>
      <p:pic>
        <p:nvPicPr>
          <p:cNvPr id="4" name="Picture 3"/>
          <p:cNvPicPr>
            <a:picLocks noChangeAspect="1"/>
          </p:cNvPicPr>
          <p:nvPr/>
        </p:nvPicPr>
        <p:blipFill>
          <a:blip r:embed="rId2"/>
          <a:stretch>
            <a:fillRect/>
          </a:stretch>
        </p:blipFill>
        <p:spPr>
          <a:xfrm>
            <a:off x="7348884" y="1600200"/>
            <a:ext cx="4423352" cy="4206668"/>
          </a:xfrm>
          <a:prstGeom prst="rect">
            <a:avLst/>
          </a:prstGeom>
        </p:spPr>
      </p:pic>
      <p:pic>
        <p:nvPicPr>
          <p:cNvPr id="5" name="Picture 4"/>
          <p:cNvPicPr>
            <a:picLocks noChangeAspect="1"/>
          </p:cNvPicPr>
          <p:nvPr/>
        </p:nvPicPr>
        <p:blipFill>
          <a:blip r:embed="rId3"/>
          <a:stretch>
            <a:fillRect/>
          </a:stretch>
        </p:blipFill>
        <p:spPr>
          <a:xfrm>
            <a:off x="2353642" y="4400777"/>
            <a:ext cx="3251200" cy="2166112"/>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183" y="0"/>
            <a:ext cx="10972800" cy="1143000"/>
          </a:xfrm>
        </p:spPr>
        <p:txBody>
          <a:bodyPr/>
          <a:lstStyle/>
          <a:p>
            <a:r>
              <a:rPr lang="en-US" dirty="0">
                <a:ln>
                  <a:solidFill>
                    <a:schemeClr val="tx2">
                      <a:lumMod val="95000"/>
                      <a:lumOff val="5000"/>
                    </a:schemeClr>
                  </a:solidFill>
                </a:ln>
                <a:solidFill>
                  <a:schemeClr val="tx1"/>
                </a:solidFill>
                <a:effectLst/>
                <a:latin typeface="Calibri" panose="020F0502020204030204" pitchFamily="34" charset="0"/>
                <a:cs typeface="Calibri" panose="020F0502020204030204" pitchFamily="34" charset="0"/>
              </a:rPr>
              <a:t> </a:t>
            </a:r>
            <a:r>
              <a:rPr lang="en-US" b="1" dirty="0">
                <a:ln>
                  <a:solidFill>
                    <a:srgbClr val="0070C0"/>
                  </a:solidFill>
                </a:ln>
                <a:solidFill>
                  <a:srgbClr val="0070C0"/>
                </a:solidFill>
                <a:effectLst/>
                <a:latin typeface="Calibri" panose="020F0502020204030204" pitchFamily="34" charset="0"/>
                <a:cs typeface="Calibri" panose="020F0502020204030204" pitchFamily="34" charset="0"/>
              </a:rPr>
              <a:t>Requirements</a:t>
            </a:r>
          </a:p>
        </p:txBody>
      </p:sp>
      <p:sp>
        <p:nvSpPr>
          <p:cNvPr id="3" name="Content Placeholder 2"/>
          <p:cNvSpPr>
            <a:spLocks noGrp="1"/>
          </p:cNvSpPr>
          <p:nvPr>
            <p:ph sz="half" idx="1"/>
          </p:nvPr>
        </p:nvSpPr>
        <p:spPr>
          <a:xfrm>
            <a:off x="709467" y="1021399"/>
            <a:ext cx="5761002" cy="5318442"/>
          </a:xfrm>
        </p:spPr>
        <p:txBody>
          <a:bodyPr/>
          <a:lstStyle/>
          <a:p>
            <a:r>
              <a:rPr lang="en-GB" altLang="en-US" sz="2800" dirty="0">
                <a:ln>
                  <a:solidFill>
                    <a:schemeClr val="tx2">
                      <a:lumMod val="95000"/>
                      <a:lumOff val="5000"/>
                    </a:schemeClr>
                  </a:solidFill>
                </a:ln>
                <a:latin typeface="Calibri" panose="020F0502020204030204" pitchFamily="34" charset="0"/>
                <a:cs typeface="Calibri" panose="020F0502020204030204" pitchFamily="34" charset="0"/>
              </a:rPr>
              <a:t>P</a:t>
            </a:r>
            <a:r>
              <a:rPr lang="en-US" sz="2800" dirty="0" err="1" smtClean="0">
                <a:ln>
                  <a:solidFill>
                    <a:schemeClr val="tx2">
                      <a:lumMod val="95000"/>
                      <a:lumOff val="5000"/>
                    </a:schemeClr>
                  </a:solidFill>
                </a:ln>
                <a:latin typeface="Calibri" panose="020F0502020204030204" pitchFamily="34" charset="0"/>
                <a:cs typeface="Calibri" panose="020F0502020204030204" pitchFamily="34" charset="0"/>
              </a:rPr>
              <a:t>ython</a:t>
            </a:r>
            <a:r>
              <a:rPr lang="en-US" sz="2800" dirty="0" smtClean="0">
                <a:ln>
                  <a:solidFill>
                    <a:schemeClr val="tx2">
                      <a:lumMod val="95000"/>
                      <a:lumOff val="5000"/>
                    </a:schemeClr>
                  </a:solidFill>
                </a:ln>
                <a:latin typeface="Calibri" panose="020F0502020204030204" pitchFamily="34" charset="0"/>
                <a:cs typeface="Calibri" panose="020F0502020204030204" pitchFamily="34" charset="0"/>
              </a:rPr>
              <a:t> </a:t>
            </a:r>
            <a:r>
              <a:rPr lang="en-US" sz="2800" dirty="0">
                <a:ln>
                  <a:solidFill>
                    <a:schemeClr val="tx2">
                      <a:lumMod val="95000"/>
                      <a:lumOff val="5000"/>
                    </a:schemeClr>
                  </a:solidFill>
                </a:ln>
                <a:latin typeface="Calibri" panose="020F0502020204030204" pitchFamily="34" charset="0"/>
                <a:cs typeface="Calibri" panose="020F0502020204030204" pitchFamily="34" charset="0"/>
              </a:rPr>
              <a:t>3.9.5</a:t>
            </a:r>
          </a:p>
          <a:p>
            <a:r>
              <a:rPr lang="en-GB" altLang="en-US" sz="2800" dirty="0">
                <a:ln>
                  <a:solidFill>
                    <a:schemeClr val="tx2">
                      <a:lumMod val="95000"/>
                      <a:lumOff val="5000"/>
                    </a:schemeClr>
                  </a:solidFill>
                </a:ln>
                <a:latin typeface="Calibri" panose="020F0502020204030204" pitchFamily="34" charset="0"/>
                <a:cs typeface="Calibri" panose="020F0502020204030204" pitchFamily="34" charset="0"/>
              </a:rPr>
              <a:t>VSC</a:t>
            </a:r>
            <a:r>
              <a:rPr lang="en-US" sz="2800" dirty="0">
                <a:ln>
                  <a:solidFill>
                    <a:schemeClr val="tx2">
                      <a:lumMod val="95000"/>
                      <a:lumOff val="5000"/>
                    </a:schemeClr>
                  </a:solidFill>
                </a:ln>
                <a:latin typeface="Calibri" panose="020F0502020204030204" pitchFamily="34" charset="0"/>
                <a:cs typeface="Calibri" panose="020F0502020204030204" pitchFamily="34" charset="0"/>
              </a:rPr>
              <a:t>ode </a:t>
            </a:r>
          </a:p>
          <a:p>
            <a:r>
              <a:rPr lang="en-GB" altLang="en-US" sz="2800" dirty="0" smtClean="0">
                <a:ln>
                  <a:solidFill>
                    <a:schemeClr val="tx2">
                      <a:lumMod val="95000"/>
                      <a:lumOff val="5000"/>
                    </a:schemeClr>
                  </a:solidFill>
                </a:ln>
                <a:latin typeface="Calibri" panose="020F0502020204030204" pitchFamily="34" charset="0"/>
                <a:cs typeface="Calibri" panose="020F0502020204030204" pitchFamily="34" charset="0"/>
              </a:rPr>
              <a:t>Microsoft V</a:t>
            </a:r>
            <a:r>
              <a:rPr lang="en-US" sz="2800" dirty="0" err="1">
                <a:ln>
                  <a:solidFill>
                    <a:schemeClr val="tx2">
                      <a:lumMod val="95000"/>
                      <a:lumOff val="5000"/>
                    </a:schemeClr>
                  </a:solidFill>
                </a:ln>
                <a:latin typeface="Calibri" panose="020F0502020204030204" pitchFamily="34" charset="0"/>
                <a:cs typeface="Calibri" panose="020F0502020204030204" pitchFamily="34" charset="0"/>
              </a:rPr>
              <a:t>isual</a:t>
            </a:r>
            <a:r>
              <a:rPr lang="en-US" sz="2800" dirty="0">
                <a:ln>
                  <a:solidFill>
                    <a:schemeClr val="tx2">
                      <a:lumMod val="95000"/>
                      <a:lumOff val="5000"/>
                    </a:schemeClr>
                  </a:solidFill>
                </a:ln>
                <a:latin typeface="Calibri" panose="020F0502020204030204" pitchFamily="34" charset="0"/>
                <a:cs typeface="Calibri" panose="020F0502020204030204" pitchFamily="34" charset="0"/>
              </a:rPr>
              <a:t> </a:t>
            </a:r>
            <a:r>
              <a:rPr lang="en-GB" sz="2800" dirty="0" smtClean="0">
                <a:ln>
                  <a:solidFill>
                    <a:schemeClr val="tx2">
                      <a:lumMod val="95000"/>
                      <a:lumOff val="5000"/>
                    </a:schemeClr>
                  </a:solidFill>
                </a:ln>
                <a:latin typeface="Calibri" panose="020F0502020204030204" pitchFamily="34" charset="0"/>
                <a:cs typeface="Calibri" panose="020F0502020204030204" pitchFamily="34" charset="0"/>
              </a:rPr>
              <a:t>C++ 2014 Build tools</a:t>
            </a:r>
            <a:endParaRPr lang="en-US" sz="2800" dirty="0">
              <a:ln>
                <a:solidFill>
                  <a:schemeClr val="tx2">
                    <a:lumMod val="95000"/>
                    <a:lumOff val="5000"/>
                  </a:schemeClr>
                </a:solidFill>
              </a:ln>
              <a:latin typeface="Calibri" panose="020F0502020204030204" pitchFamily="34" charset="0"/>
              <a:cs typeface="Calibri" panose="020F0502020204030204" pitchFamily="34" charset="0"/>
            </a:endParaRPr>
          </a:p>
          <a:p>
            <a:r>
              <a:rPr lang="en-US" sz="2800" dirty="0" smtClean="0">
                <a:ln>
                  <a:solidFill>
                    <a:schemeClr val="tx2">
                      <a:lumMod val="95000"/>
                      <a:lumOff val="5000"/>
                    </a:schemeClr>
                  </a:solidFill>
                </a:ln>
                <a:latin typeface="Calibri" panose="020F0502020204030204" pitchFamily="34" charset="0"/>
                <a:cs typeface="Calibri" panose="020F0502020204030204" pitchFamily="34" charset="0"/>
              </a:rPr>
              <a:t>requirements.txt :  </a:t>
            </a:r>
          </a:p>
          <a:p>
            <a:pPr marL="0" indent="0">
              <a:buNone/>
            </a:pPr>
            <a:r>
              <a:rPr lang="en-US" sz="2400" dirty="0" smtClean="0">
                <a:ln>
                  <a:solidFill>
                    <a:schemeClr val="tx2">
                      <a:lumMod val="95000"/>
                      <a:lumOff val="5000"/>
                    </a:schemeClr>
                  </a:solidFill>
                </a:ln>
                <a:latin typeface="Calibri" panose="020F0502020204030204" pitchFamily="34" charset="0"/>
                <a:cs typeface="Calibri" panose="020F0502020204030204" pitchFamily="34" charset="0"/>
              </a:rPr>
              <a:t>It contains a list of all the modules required for running our system , you can install all the modules by typing the following command in your terminal :</a:t>
            </a:r>
          </a:p>
          <a:p>
            <a:pPr marL="0" indent="0">
              <a:buNone/>
            </a:pPr>
            <a:endParaRPr lang="en-US" sz="2400" dirty="0">
              <a:ln>
                <a:solidFill>
                  <a:schemeClr val="tx2">
                    <a:lumMod val="95000"/>
                    <a:lumOff val="5000"/>
                  </a:schemeClr>
                </a:solidFill>
              </a:ln>
              <a:latin typeface="Calibri" panose="020F0502020204030204" pitchFamily="34" charset="0"/>
              <a:cs typeface="Calibri" panose="020F0502020204030204" pitchFamily="34" charset="0"/>
            </a:endParaRPr>
          </a:p>
          <a:p>
            <a:pPr marL="0" indent="0">
              <a:buNone/>
            </a:pPr>
            <a:r>
              <a:rPr lang="en-US" sz="2400" b="1" dirty="0">
                <a:ln>
                  <a:solidFill>
                    <a:srgbClr val="FF0000"/>
                  </a:solidFill>
                </a:ln>
                <a:solidFill>
                  <a:srgbClr val="FF0000"/>
                </a:solidFill>
                <a:latin typeface="Calibri" panose="020F0502020204030204" pitchFamily="34" charset="0"/>
                <a:cs typeface="Calibri" panose="020F0502020204030204" pitchFamily="34" charset="0"/>
              </a:rPr>
              <a:t>p</a:t>
            </a:r>
            <a:r>
              <a:rPr lang="en-US" sz="2400" b="1" dirty="0" smtClean="0">
                <a:ln>
                  <a:solidFill>
                    <a:srgbClr val="FF0000"/>
                  </a:solidFill>
                </a:ln>
                <a:solidFill>
                  <a:srgbClr val="FF0000"/>
                </a:solidFill>
                <a:latin typeface="Calibri" panose="020F0502020204030204" pitchFamily="34" charset="0"/>
                <a:cs typeface="Calibri" panose="020F0502020204030204" pitchFamily="34" charset="0"/>
              </a:rPr>
              <a:t>ip install –r requirements.txt</a:t>
            </a:r>
          </a:p>
          <a:p>
            <a:pPr marL="0" indent="0">
              <a:buNone/>
            </a:pPr>
            <a:endParaRPr lang="en-US" sz="2800" dirty="0" smtClean="0">
              <a:ln>
                <a:solidFill>
                  <a:schemeClr val="tx2">
                    <a:lumMod val="95000"/>
                    <a:lumOff val="5000"/>
                  </a:schemeClr>
                </a:solidFill>
              </a:ln>
              <a:latin typeface="Calibri" panose="020F0502020204030204" pitchFamily="34" charset="0"/>
              <a:cs typeface="Calibri" panose="020F0502020204030204" pitchFamily="34" charset="0"/>
            </a:endParaRPr>
          </a:p>
          <a:p>
            <a:pPr marL="0" indent="0">
              <a:buNone/>
            </a:pPr>
            <a:endParaRPr lang="en-US" dirty="0">
              <a:ln>
                <a:solidFill>
                  <a:schemeClr val="tx2">
                    <a:lumMod val="95000"/>
                    <a:lumOff val="5000"/>
                  </a:schemeClr>
                </a:solidFill>
              </a:ln>
              <a:latin typeface="Calibri" panose="020F0502020204030204" pitchFamily="34" charset="0"/>
              <a:cs typeface="Calibri" panose="020F0502020204030204" pitchFamily="34" charset="0"/>
            </a:endParaRPr>
          </a:p>
        </p:txBody>
      </p:sp>
      <p:pic>
        <p:nvPicPr>
          <p:cNvPr id="4" name="Content Placeholder 3" descr="python-programming-language"/>
          <p:cNvPicPr>
            <a:picLocks noGrp="1" noChangeAspect="1"/>
          </p:cNvPicPr>
          <p:nvPr>
            <p:ph sz="half" idx="2"/>
          </p:nvPr>
        </p:nvPicPr>
        <p:blipFill>
          <a:blip r:embed="rId2"/>
          <a:stretch>
            <a:fillRect/>
          </a:stretch>
        </p:blipFill>
        <p:spPr>
          <a:xfrm>
            <a:off x="8860155" y="2159799"/>
            <a:ext cx="3331845" cy="3331845"/>
          </a:xfrm>
          <a:prstGeom prst="rect">
            <a:avLst/>
          </a:prstGeom>
        </p:spPr>
      </p:pic>
      <p:pic>
        <p:nvPicPr>
          <p:cNvPr id="5" name="Picture 4" descr="1200px-Visual_Studio_Code_1.35_icon.svg"/>
          <p:cNvPicPr>
            <a:picLocks noChangeAspect="1"/>
          </p:cNvPicPr>
          <p:nvPr/>
        </p:nvPicPr>
        <p:blipFill>
          <a:blip r:embed="rId3"/>
          <a:stretch>
            <a:fillRect/>
          </a:stretch>
        </p:blipFill>
        <p:spPr>
          <a:xfrm>
            <a:off x="6793244" y="1182828"/>
            <a:ext cx="2195480" cy="2195480"/>
          </a:xfrm>
          <a:prstGeom prst="rect">
            <a:avLst/>
          </a:prstGeo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4659" y="4609829"/>
            <a:ext cx="2152650"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8674" y="267420"/>
            <a:ext cx="7672252" cy="2824124"/>
          </a:xfrm>
        </p:spPr>
        <p:txBody>
          <a:bodyPr/>
          <a:lstStyle/>
          <a:p>
            <a:pPr marL="0" indent="0">
              <a:buNone/>
            </a:pPr>
            <a:r>
              <a:rPr lang="en-US" b="1" dirty="0" smtClean="0">
                <a:ln>
                  <a:solidFill>
                    <a:schemeClr val="accent1">
                      <a:lumMod val="50000"/>
                    </a:schemeClr>
                  </a:solidFill>
                </a:ln>
                <a:solidFill>
                  <a:schemeClr val="accent1">
                    <a:lumMod val="50000"/>
                  </a:schemeClr>
                </a:solidFill>
                <a:latin typeface="Calibri" panose="020F0502020204030204" pitchFamily="34" charset="0"/>
                <a:cs typeface="Calibri" panose="020F0502020204030204" pitchFamily="34" charset="0"/>
              </a:rPr>
              <a:t>What is Face Detection ?</a:t>
            </a:r>
          </a:p>
          <a:p>
            <a:endParaRPr lang="en-US" sz="1800" dirty="0">
              <a:ln>
                <a:solidFill>
                  <a:schemeClr val="tx2">
                    <a:lumMod val="95000"/>
                    <a:lumOff val="5000"/>
                  </a:schemeClr>
                </a:solidFill>
              </a:ln>
              <a:latin typeface="Calibri" panose="020F0502020204030204" pitchFamily="34" charset="0"/>
              <a:cs typeface="Calibri" panose="020F0502020204030204" pitchFamily="34" charset="0"/>
            </a:endParaRPr>
          </a:p>
          <a:p>
            <a:r>
              <a:rPr lang="en-US" sz="1800" dirty="0" smtClean="0">
                <a:ln>
                  <a:solidFill>
                    <a:schemeClr val="tx2">
                      <a:lumMod val="95000"/>
                      <a:lumOff val="5000"/>
                    </a:schemeClr>
                  </a:solidFill>
                </a:ln>
                <a:latin typeface="Calibri" panose="020F0502020204030204" pitchFamily="34" charset="0"/>
                <a:cs typeface="Calibri" panose="020F0502020204030204" pitchFamily="34" charset="0"/>
              </a:rPr>
              <a:t>Face detection is a technique that identifies or locates human faces in digital images or videos .It detects presence of faces in an image .</a:t>
            </a:r>
          </a:p>
          <a:p>
            <a:r>
              <a:rPr lang="en-US" sz="1800" dirty="0" smtClean="0">
                <a:ln>
                  <a:solidFill>
                    <a:schemeClr val="tx2">
                      <a:lumMod val="95000"/>
                      <a:lumOff val="5000"/>
                    </a:schemeClr>
                  </a:solidFill>
                </a:ln>
                <a:latin typeface="Calibri" panose="020F0502020204030204" pitchFamily="34" charset="0"/>
                <a:cs typeface="Calibri" panose="020F0502020204030204" pitchFamily="34" charset="0"/>
              </a:rPr>
              <a:t>Face detection is performed using classifiers . A classifier is essentially an algorithm that decides whether a given image is positive(with a face) or negative(without a face).</a:t>
            </a:r>
          </a:p>
          <a:p>
            <a:pPr marL="0" indent="0">
              <a:buNone/>
            </a:pPr>
            <a:endParaRPr lang="en-US" sz="2400" b="1" dirty="0" smtClean="0">
              <a:ln>
                <a:solidFill>
                  <a:schemeClr val="tx2">
                    <a:lumMod val="95000"/>
                    <a:lumOff val="5000"/>
                  </a:schemeClr>
                </a:solidFill>
              </a:ln>
              <a:latin typeface="Calibri" panose="020F0502020204030204" pitchFamily="34" charset="0"/>
              <a:cs typeface="Calibri" panose="020F0502020204030204" pitchFamily="34" charset="0"/>
            </a:endParaRPr>
          </a:p>
        </p:txBody>
      </p:sp>
      <p:sp>
        <p:nvSpPr>
          <p:cNvPr id="2" name="TextBox 1"/>
          <p:cNvSpPr txBox="1"/>
          <p:nvPr/>
        </p:nvSpPr>
        <p:spPr>
          <a:xfrm>
            <a:off x="4667794" y="3831770"/>
            <a:ext cx="7280366" cy="2523768"/>
          </a:xfrm>
          <a:prstGeom prst="rect">
            <a:avLst/>
          </a:prstGeom>
          <a:noFill/>
        </p:spPr>
        <p:txBody>
          <a:bodyPr wrap="square" rtlCol="0">
            <a:spAutoFit/>
          </a:bodyPr>
          <a:lstStyle/>
          <a:p>
            <a:r>
              <a:rPr lang="en-US" b="1" dirty="0">
                <a:ln>
                  <a:solidFill>
                    <a:schemeClr val="tx2">
                      <a:lumMod val="95000"/>
                      <a:lumOff val="5000"/>
                    </a:schemeClr>
                  </a:solidFill>
                </a:ln>
                <a:latin typeface="Calibri" panose="020F0502020204030204" pitchFamily="34" charset="0"/>
                <a:cs typeface="Calibri" panose="020F0502020204030204" pitchFamily="34" charset="0"/>
              </a:rPr>
              <a:t> </a:t>
            </a:r>
            <a:r>
              <a:rPr lang="en-US" sz="3200" b="1" dirty="0">
                <a:ln>
                  <a:solidFill>
                    <a:srgbClr val="0070C0"/>
                  </a:solidFill>
                </a:ln>
                <a:solidFill>
                  <a:schemeClr val="accent1">
                    <a:lumMod val="50000"/>
                  </a:schemeClr>
                </a:solidFill>
                <a:latin typeface="Calibri" panose="020F0502020204030204" pitchFamily="34" charset="0"/>
                <a:cs typeface="Calibri" panose="020F0502020204030204" pitchFamily="34" charset="0"/>
              </a:rPr>
              <a:t>What is Face Recognition ?</a:t>
            </a:r>
          </a:p>
          <a:p>
            <a:endParaRPr lang="en-US" b="1" dirty="0">
              <a:ln>
                <a:solidFill>
                  <a:schemeClr val="tx2">
                    <a:lumMod val="95000"/>
                    <a:lumOff val="5000"/>
                  </a:schemeClr>
                </a:solidFill>
              </a:ln>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n>
                  <a:solidFill>
                    <a:schemeClr val="tx2">
                      <a:lumMod val="95000"/>
                      <a:lumOff val="5000"/>
                    </a:schemeClr>
                  </a:solidFill>
                </a:ln>
                <a:latin typeface="Calibri" panose="020F0502020204030204" pitchFamily="34" charset="0"/>
                <a:cs typeface="Calibri" panose="020F0502020204030204" pitchFamily="34" charset="0"/>
              </a:rPr>
              <a:t>Face recognition is different from face detection .It focuses on identifying whose face it is rather than detecting a face in an image . </a:t>
            </a:r>
            <a:endParaRPr lang="en-US" dirty="0" smtClean="0">
              <a:ln>
                <a:solidFill>
                  <a:schemeClr val="tx2">
                    <a:lumMod val="95000"/>
                    <a:lumOff val="5000"/>
                  </a:schemeClr>
                </a:solidFill>
              </a:ln>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smtClean="0">
                <a:ln>
                  <a:solidFill>
                    <a:schemeClr val="tx2">
                      <a:lumMod val="95000"/>
                      <a:lumOff val="5000"/>
                    </a:schemeClr>
                  </a:solidFill>
                </a:ln>
                <a:latin typeface="Calibri" panose="020F0502020204030204" pitchFamily="34" charset="0"/>
                <a:cs typeface="Calibri" panose="020F0502020204030204" pitchFamily="34" charset="0"/>
              </a:rPr>
              <a:t>It </a:t>
            </a:r>
            <a:r>
              <a:rPr lang="en-US" dirty="0">
                <a:ln>
                  <a:solidFill>
                    <a:schemeClr val="tx2">
                      <a:lumMod val="95000"/>
                      <a:lumOff val="5000"/>
                    </a:schemeClr>
                  </a:solidFill>
                </a:ln>
                <a:latin typeface="Calibri" panose="020F0502020204030204" pitchFamily="34" charset="0"/>
                <a:cs typeface="Calibri" panose="020F0502020204030204" pitchFamily="34" charset="0"/>
              </a:rPr>
              <a:t>is a category of biometric software that maps an individual’s facial features mathematically and stores the data as a </a:t>
            </a:r>
            <a:r>
              <a:rPr lang="en-US" dirty="0" err="1">
                <a:ln>
                  <a:solidFill>
                    <a:schemeClr val="tx2">
                      <a:lumMod val="95000"/>
                      <a:lumOff val="5000"/>
                    </a:schemeClr>
                  </a:solidFill>
                </a:ln>
                <a:latin typeface="Calibri" panose="020F0502020204030204" pitchFamily="34" charset="0"/>
                <a:cs typeface="Calibri" panose="020F0502020204030204" pitchFamily="34" charset="0"/>
              </a:rPr>
              <a:t>faceprint</a:t>
            </a:r>
            <a:r>
              <a:rPr lang="en-US" dirty="0">
                <a:ln>
                  <a:solidFill>
                    <a:schemeClr val="tx2">
                      <a:lumMod val="95000"/>
                      <a:lumOff val="5000"/>
                    </a:schemeClr>
                  </a:solidFill>
                </a:ln>
                <a:latin typeface="Calibri" panose="020F0502020204030204" pitchFamily="34" charset="0"/>
                <a:cs typeface="Calibri" panose="020F0502020204030204" pitchFamily="34" charset="0"/>
              </a:rPr>
              <a:t>. The software uses Deep Learning algorithms to compare a live capture or digital image to the stored </a:t>
            </a:r>
            <a:r>
              <a:rPr lang="en-US" dirty="0" err="1">
                <a:ln>
                  <a:solidFill>
                    <a:schemeClr val="tx2">
                      <a:lumMod val="95000"/>
                      <a:lumOff val="5000"/>
                    </a:schemeClr>
                  </a:solidFill>
                </a:ln>
                <a:latin typeface="Calibri" panose="020F0502020204030204" pitchFamily="34" charset="0"/>
                <a:cs typeface="Calibri" panose="020F0502020204030204" pitchFamily="34" charset="0"/>
              </a:rPr>
              <a:t>faceprint</a:t>
            </a:r>
            <a:r>
              <a:rPr lang="en-US" dirty="0">
                <a:ln>
                  <a:solidFill>
                    <a:schemeClr val="tx2">
                      <a:lumMod val="95000"/>
                      <a:lumOff val="5000"/>
                    </a:schemeClr>
                  </a:solidFill>
                </a:ln>
                <a:latin typeface="Calibri" panose="020F0502020204030204" pitchFamily="34" charset="0"/>
                <a:cs typeface="Calibri" panose="020F0502020204030204" pitchFamily="34" charset="0"/>
              </a:rPr>
              <a:t> in order to verify an individual’s identity.</a:t>
            </a:r>
          </a:p>
        </p:txBody>
      </p:sp>
      <p:pic>
        <p:nvPicPr>
          <p:cNvPr id="4" name="Picture 3"/>
          <p:cNvPicPr>
            <a:picLocks noChangeAspect="1"/>
          </p:cNvPicPr>
          <p:nvPr/>
        </p:nvPicPr>
        <p:blipFill>
          <a:blip r:embed="rId2"/>
          <a:stretch>
            <a:fillRect/>
          </a:stretch>
        </p:blipFill>
        <p:spPr>
          <a:xfrm>
            <a:off x="8046720" y="657495"/>
            <a:ext cx="3372282" cy="2738848"/>
          </a:xfrm>
          <a:prstGeom prst="rect">
            <a:avLst/>
          </a:prstGeom>
        </p:spPr>
      </p:pic>
      <p:pic>
        <p:nvPicPr>
          <p:cNvPr id="5" name="Picture 4"/>
          <p:cNvPicPr>
            <a:picLocks noChangeAspect="1"/>
          </p:cNvPicPr>
          <p:nvPr/>
        </p:nvPicPr>
        <p:blipFill>
          <a:blip r:embed="rId3"/>
          <a:stretch>
            <a:fillRect/>
          </a:stretch>
        </p:blipFill>
        <p:spPr>
          <a:xfrm>
            <a:off x="378015" y="3943856"/>
            <a:ext cx="3916344" cy="2202944"/>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274638"/>
            <a:ext cx="10972800" cy="1143000"/>
          </a:xfrm>
        </p:spPr>
        <p:txBody>
          <a:bodyPr/>
          <a:lstStyle/>
          <a:p>
            <a:r>
              <a:rPr lang="en-US" b="1" dirty="0" err="1" smtClean="0">
                <a:ln>
                  <a:solidFill>
                    <a:srgbClr val="0070C0"/>
                  </a:solidFill>
                </a:ln>
                <a:solidFill>
                  <a:srgbClr val="0070C0"/>
                </a:solidFill>
                <a:latin typeface="Calibri" panose="020F0502020204030204" pitchFamily="34" charset="0"/>
                <a:cs typeface="Calibri" panose="020F0502020204030204" pitchFamily="34" charset="0"/>
              </a:rPr>
              <a:t>OpenCV</a:t>
            </a:r>
            <a:r>
              <a:rPr lang="en-US" b="1" dirty="0" smtClean="0">
                <a:latin typeface="Calibri" panose="020F0502020204030204" pitchFamily="34" charset="0"/>
                <a:cs typeface="Calibri" panose="020F0502020204030204" pitchFamily="34" charset="0"/>
              </a:rPr>
              <a:t> </a:t>
            </a:r>
            <a:endParaRPr lang="en-US" b="1" dirty="0">
              <a:latin typeface="Calibri" panose="020F0502020204030204" pitchFamily="34" charset="0"/>
              <a:cs typeface="Calibri" panose="020F0502020204030204" pitchFamily="34" charset="0"/>
            </a:endParaRPr>
          </a:p>
        </p:txBody>
      </p:sp>
      <p:sp>
        <p:nvSpPr>
          <p:cNvPr id="5" name="Content Placeholder 2"/>
          <p:cNvSpPr>
            <a:spLocks noGrp="1"/>
          </p:cNvSpPr>
          <p:nvPr>
            <p:ph sz="half" idx="1"/>
          </p:nvPr>
        </p:nvSpPr>
        <p:spPr>
          <a:xfrm>
            <a:off x="336278" y="1290320"/>
            <a:ext cx="8337460" cy="4526280"/>
          </a:xfrm>
        </p:spPr>
        <p:txBody>
          <a:bodyPr/>
          <a:lstStyle/>
          <a:p>
            <a:r>
              <a:rPr lang="en-US" sz="2200" dirty="0">
                <a:ln>
                  <a:solidFill>
                    <a:sysClr val="windowText" lastClr="000000"/>
                  </a:solidFill>
                </a:ln>
                <a:solidFill>
                  <a:sysClr val="windowText" lastClr="000000"/>
                </a:solidFill>
                <a:latin typeface="Calibri" panose="020F0502020204030204" pitchFamily="34" charset="0"/>
                <a:cs typeface="Calibri" panose="020F0502020204030204" pitchFamily="34" charset="0"/>
              </a:rPr>
              <a:t>Open CV (Open Source Computer Vision Library) is an open source computer vision and machine learning library. This was built to give a common structure for computer vision applications and to influence the use of machine interpretation in the commercial products like facial recognition which is extensively use in today’s world. Open CV has more than 2,500 optimized algorithms. These algorithm can be used to detect and identify faces, objects, track moving objects in a video or in an image, follow eye movements etc.</a:t>
            </a:r>
          </a:p>
          <a:p>
            <a:endParaRPr lang="en-US" sz="2200" dirty="0">
              <a:ln>
                <a:solidFill>
                  <a:sysClr val="windowText" lastClr="000000"/>
                </a:solidFill>
              </a:ln>
              <a:solidFill>
                <a:sysClr val="windowText" lastClr="000000"/>
              </a:solidFill>
              <a:latin typeface="Calibri" panose="020F0502020204030204" pitchFamily="34" charset="0"/>
              <a:cs typeface="Calibri" panose="020F0502020204030204" pitchFamily="34" charset="0"/>
            </a:endParaRPr>
          </a:p>
          <a:p>
            <a:r>
              <a:rPr lang="en-US" sz="2200" dirty="0">
                <a:ln>
                  <a:solidFill>
                    <a:sysClr val="windowText" lastClr="000000"/>
                  </a:solidFill>
                </a:ln>
                <a:solidFill>
                  <a:sysClr val="windowText" lastClr="000000"/>
                </a:solidFill>
                <a:latin typeface="Calibri" panose="020F0502020204030204" pitchFamily="34" charset="0"/>
                <a:cs typeface="Calibri" panose="020F0502020204030204" pitchFamily="34" charset="0"/>
              </a:rPr>
              <a:t>Open CV has been written in C++ and has </a:t>
            </a:r>
            <a:r>
              <a:rPr lang="en-US" sz="2200" dirty="0" err="1">
                <a:ln>
                  <a:solidFill>
                    <a:sysClr val="windowText" lastClr="000000"/>
                  </a:solidFill>
                </a:ln>
                <a:solidFill>
                  <a:sysClr val="windowText" lastClr="000000"/>
                </a:solidFill>
                <a:latin typeface="Calibri" panose="020F0502020204030204" pitchFamily="34" charset="0"/>
                <a:cs typeface="Calibri" panose="020F0502020204030204" pitchFamily="34" charset="0"/>
              </a:rPr>
              <a:t>templated</a:t>
            </a:r>
            <a:r>
              <a:rPr lang="en-US" sz="2200" dirty="0">
                <a:ln>
                  <a:solidFill>
                    <a:sysClr val="windowText" lastClr="000000"/>
                  </a:solidFill>
                </a:ln>
                <a:solidFill>
                  <a:sysClr val="windowText" lastClr="000000"/>
                </a:solidFill>
                <a:latin typeface="Calibri" panose="020F0502020204030204" pitchFamily="34" charset="0"/>
                <a:cs typeface="Calibri" panose="020F0502020204030204" pitchFamily="34" charset="0"/>
              </a:rPr>
              <a:t> interface that work with STL containers (Standard Template Library: it is a set of C++ template classes to provide common programming data structure and functions like list, array, stack </a:t>
            </a:r>
            <a:r>
              <a:rPr lang="en-US" sz="2200" dirty="0" err="1">
                <a:ln>
                  <a:solidFill>
                    <a:sysClr val="windowText" lastClr="000000"/>
                  </a:solidFill>
                </a:ln>
                <a:solidFill>
                  <a:sysClr val="windowText" lastClr="000000"/>
                </a:solidFill>
                <a:latin typeface="Calibri" panose="020F0502020204030204" pitchFamily="34" charset="0"/>
                <a:cs typeface="Calibri" panose="020F0502020204030204" pitchFamily="34" charset="0"/>
              </a:rPr>
              <a:t>etc</a:t>
            </a:r>
            <a:r>
              <a:rPr lang="en-US" sz="2200" dirty="0">
                <a:ln>
                  <a:solidFill>
                    <a:sysClr val="windowText" lastClr="000000"/>
                  </a:solidFill>
                </a:ln>
                <a:solidFill>
                  <a:sysClr val="windowText" lastClr="000000"/>
                </a:solidFill>
                <a:latin typeface="Calibri" panose="020F0502020204030204" pitchFamily="34" charset="0"/>
                <a:cs typeface="Calibri" panose="020F0502020204030204" pitchFamily="34" charset="0"/>
              </a:rPr>
              <a:t>). Open CV has C++, Python, Java and </a:t>
            </a:r>
            <a:r>
              <a:rPr lang="en-US" sz="2200" dirty="0" err="1">
                <a:ln>
                  <a:solidFill>
                    <a:sysClr val="windowText" lastClr="000000"/>
                  </a:solidFill>
                </a:ln>
                <a:solidFill>
                  <a:sysClr val="windowText" lastClr="000000"/>
                </a:solidFill>
                <a:latin typeface="Calibri" panose="020F0502020204030204" pitchFamily="34" charset="0"/>
                <a:cs typeface="Calibri" panose="020F0502020204030204" pitchFamily="34" charset="0"/>
              </a:rPr>
              <a:t>Matlab</a:t>
            </a:r>
            <a:r>
              <a:rPr lang="en-US" sz="2200" dirty="0">
                <a:ln>
                  <a:solidFill>
                    <a:sysClr val="windowText" lastClr="000000"/>
                  </a:solidFill>
                </a:ln>
                <a:solidFill>
                  <a:sysClr val="windowText" lastClr="000000"/>
                </a:solidFill>
                <a:latin typeface="Calibri" panose="020F0502020204030204" pitchFamily="34" charset="0"/>
                <a:cs typeface="Calibri" panose="020F0502020204030204" pitchFamily="34" charset="0"/>
              </a:rPr>
              <a:t> interfaces and supports Windows, Linux, Mac OS and also Android</a:t>
            </a:r>
          </a:p>
        </p:txBody>
      </p:sp>
      <p:pic>
        <p:nvPicPr>
          <p:cNvPr id="6" name="Content Placeholder 3" descr="1200px-OpenCV_Logo_with_text_svg_version.svg"/>
          <p:cNvPicPr>
            <a:picLocks noChangeAspect="1"/>
          </p:cNvPicPr>
          <p:nvPr/>
        </p:nvPicPr>
        <p:blipFill>
          <a:blip r:embed="rId2"/>
          <a:stretch>
            <a:fillRect/>
          </a:stretch>
        </p:blipFill>
        <p:spPr>
          <a:xfrm>
            <a:off x="9029700" y="2134235"/>
            <a:ext cx="2303780" cy="2838450"/>
          </a:xfrm>
          <a:prstGeom prst="rect">
            <a:avLst/>
          </a:prstGeom>
        </p:spPr>
      </p:pic>
    </p:spTree>
    <p:extLst>
      <p:ext uri="{BB962C8B-B14F-4D97-AF65-F5344CB8AC3E}">
        <p14:creationId xmlns:p14="http://schemas.microsoft.com/office/powerpoint/2010/main" val="14548411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ln>
                  <a:solidFill>
                    <a:srgbClr val="0070C0"/>
                  </a:solidFill>
                </a:ln>
                <a:solidFill>
                  <a:schemeClr val="accent1">
                    <a:lumMod val="50000"/>
                  </a:schemeClr>
                </a:solidFill>
                <a:latin typeface="Calibri" panose="020F0502020204030204" pitchFamily="34" charset="0"/>
                <a:cs typeface="Calibri" panose="020F0502020204030204" pitchFamily="34" charset="0"/>
              </a:rPr>
              <a:t>Haar</a:t>
            </a:r>
            <a:r>
              <a:rPr lang="en-US" b="1" dirty="0">
                <a:ln>
                  <a:solidFill>
                    <a:srgbClr val="0070C0"/>
                  </a:solidFill>
                </a:ln>
                <a:solidFill>
                  <a:schemeClr val="accent1">
                    <a:lumMod val="50000"/>
                  </a:schemeClr>
                </a:solidFill>
                <a:latin typeface="Calibri" panose="020F0502020204030204" pitchFamily="34" charset="0"/>
                <a:cs typeface="Calibri" panose="020F0502020204030204" pitchFamily="34" charset="0"/>
              </a:rPr>
              <a:t> </a:t>
            </a:r>
            <a:r>
              <a:rPr lang="en-US" b="1" dirty="0" smtClean="0">
                <a:ln>
                  <a:solidFill>
                    <a:srgbClr val="0070C0"/>
                  </a:solidFill>
                </a:ln>
                <a:solidFill>
                  <a:schemeClr val="accent1">
                    <a:lumMod val="50000"/>
                  </a:schemeClr>
                </a:solidFill>
                <a:latin typeface="Calibri" panose="020F0502020204030204" pitchFamily="34" charset="0"/>
                <a:cs typeface="Calibri" panose="020F0502020204030204" pitchFamily="34" charset="0"/>
              </a:rPr>
              <a:t>Cascade</a:t>
            </a:r>
            <a:endParaRPr lang="en-US" b="1" dirty="0">
              <a:ln>
                <a:solidFill>
                  <a:srgbClr val="0070C0"/>
                </a:solidFill>
              </a:ln>
              <a:solidFill>
                <a:schemeClr val="accent1">
                  <a:lumMod val="50000"/>
                </a:schemeClr>
              </a:solidFill>
              <a:latin typeface="Calibri" panose="020F0502020204030204" pitchFamily="34" charset="0"/>
              <a:cs typeface="Calibri" panose="020F0502020204030204" pitchFamily="34" charset="0"/>
            </a:endParaRPr>
          </a:p>
        </p:txBody>
      </p:sp>
      <p:sp>
        <p:nvSpPr>
          <p:cNvPr id="3" name="Content Placeholder 2"/>
          <p:cNvSpPr>
            <a:spLocks noGrp="1"/>
          </p:cNvSpPr>
          <p:nvPr>
            <p:ph sz="half" idx="1"/>
          </p:nvPr>
        </p:nvSpPr>
        <p:spPr>
          <a:xfrm>
            <a:off x="609600" y="1600200"/>
            <a:ext cx="7859395" cy="4526280"/>
          </a:xfrm>
        </p:spPr>
        <p:txBody>
          <a:bodyPr/>
          <a:lstStyle/>
          <a:p>
            <a:r>
              <a:rPr lang="en-US" sz="2400" dirty="0">
                <a:ln>
                  <a:solidFill>
                    <a:schemeClr val="tx2">
                      <a:lumMod val="95000"/>
                      <a:lumOff val="5000"/>
                    </a:schemeClr>
                  </a:solidFill>
                </a:ln>
                <a:latin typeface="Calibri" panose="020F0502020204030204" pitchFamily="34" charset="0"/>
                <a:cs typeface="Calibri" panose="020F0502020204030204" pitchFamily="34" charset="0"/>
              </a:rPr>
              <a:t>A </a:t>
            </a:r>
            <a:r>
              <a:rPr lang="en-US" sz="2400" dirty="0" err="1">
                <a:ln>
                  <a:solidFill>
                    <a:schemeClr val="tx2">
                      <a:lumMod val="95000"/>
                      <a:lumOff val="5000"/>
                    </a:schemeClr>
                  </a:solidFill>
                </a:ln>
                <a:latin typeface="Calibri" panose="020F0502020204030204" pitchFamily="34" charset="0"/>
                <a:cs typeface="Calibri" panose="020F0502020204030204" pitchFamily="34" charset="0"/>
              </a:rPr>
              <a:t>Haar</a:t>
            </a:r>
            <a:r>
              <a:rPr lang="en-US" sz="2400" dirty="0">
                <a:ln>
                  <a:solidFill>
                    <a:schemeClr val="tx2">
                      <a:lumMod val="95000"/>
                      <a:lumOff val="5000"/>
                    </a:schemeClr>
                  </a:solidFill>
                </a:ln>
                <a:latin typeface="Calibri" panose="020F0502020204030204" pitchFamily="34" charset="0"/>
                <a:cs typeface="Calibri" panose="020F0502020204030204" pitchFamily="34" charset="0"/>
              </a:rPr>
              <a:t> Cascade is a </a:t>
            </a:r>
            <a:r>
              <a:rPr lang="en-US" sz="2400" dirty="0" smtClean="0">
                <a:ln>
                  <a:solidFill>
                    <a:schemeClr val="tx2">
                      <a:lumMod val="95000"/>
                      <a:lumOff val="5000"/>
                    </a:schemeClr>
                  </a:solidFill>
                </a:ln>
                <a:latin typeface="Calibri" panose="020F0502020204030204" pitchFamily="34" charset="0"/>
                <a:cs typeface="Calibri" panose="020F0502020204030204" pitchFamily="34" charset="0"/>
              </a:rPr>
              <a:t>classifier  </a:t>
            </a:r>
            <a:r>
              <a:rPr lang="en-US" sz="2400" dirty="0">
                <a:ln>
                  <a:solidFill>
                    <a:schemeClr val="tx2">
                      <a:lumMod val="95000"/>
                      <a:lumOff val="5000"/>
                    </a:schemeClr>
                  </a:solidFill>
                </a:ln>
                <a:latin typeface="Calibri" panose="020F0502020204030204" pitchFamily="34" charset="0"/>
                <a:cs typeface="Calibri" panose="020F0502020204030204" pitchFamily="34" charset="0"/>
              </a:rPr>
              <a:t>which is used to detect the object for which it has been trained for. The </a:t>
            </a:r>
            <a:r>
              <a:rPr lang="en-US" sz="2400" dirty="0" err="1">
                <a:ln>
                  <a:solidFill>
                    <a:schemeClr val="tx2">
                      <a:lumMod val="95000"/>
                      <a:lumOff val="5000"/>
                    </a:schemeClr>
                  </a:solidFill>
                </a:ln>
                <a:latin typeface="Calibri" panose="020F0502020204030204" pitchFamily="34" charset="0"/>
                <a:cs typeface="Calibri" panose="020F0502020204030204" pitchFamily="34" charset="0"/>
              </a:rPr>
              <a:t>Haar</a:t>
            </a:r>
            <a:r>
              <a:rPr lang="en-US" sz="2400" dirty="0">
                <a:ln>
                  <a:solidFill>
                    <a:schemeClr val="tx2">
                      <a:lumMod val="95000"/>
                      <a:lumOff val="5000"/>
                    </a:schemeClr>
                  </a:solidFill>
                </a:ln>
                <a:latin typeface="Calibri" panose="020F0502020204030204" pitchFamily="34" charset="0"/>
                <a:cs typeface="Calibri" panose="020F0502020204030204" pitchFamily="34" charset="0"/>
              </a:rPr>
              <a:t> cascade is trained by superimposing the positive image over a set of images. This type of training is generally done on a server </a:t>
            </a:r>
            <a:r>
              <a:rPr lang="en-US" sz="2400" dirty="0" smtClean="0">
                <a:ln>
                  <a:solidFill>
                    <a:schemeClr val="tx2">
                      <a:lumMod val="95000"/>
                      <a:lumOff val="5000"/>
                    </a:schemeClr>
                  </a:solidFill>
                </a:ln>
                <a:latin typeface="Calibri" panose="020F0502020204030204" pitchFamily="34" charset="0"/>
                <a:cs typeface="Calibri" panose="020F0502020204030204" pitchFamily="34" charset="0"/>
              </a:rPr>
              <a:t> and </a:t>
            </a:r>
            <a:r>
              <a:rPr lang="en-US" sz="2400" dirty="0">
                <a:ln>
                  <a:solidFill>
                    <a:schemeClr val="tx2">
                      <a:lumMod val="95000"/>
                      <a:lumOff val="5000"/>
                    </a:schemeClr>
                  </a:solidFill>
                </a:ln>
                <a:latin typeface="Calibri" panose="020F0502020204030204" pitchFamily="34" charset="0"/>
                <a:cs typeface="Calibri" panose="020F0502020204030204" pitchFamily="34" charset="0"/>
              </a:rPr>
              <a:t>on various stages. Better results are obtained by using high quality images and increasing the amount of stages for which the classifier is trained for. This cascade makes it </a:t>
            </a:r>
            <a:r>
              <a:rPr lang="en-US" sz="2400" dirty="0" smtClean="0">
                <a:ln>
                  <a:solidFill>
                    <a:schemeClr val="tx2">
                      <a:lumMod val="95000"/>
                      <a:lumOff val="5000"/>
                    </a:schemeClr>
                  </a:solidFill>
                </a:ln>
                <a:latin typeface="Calibri" panose="020F0502020204030204" pitchFamily="34" charset="0"/>
                <a:cs typeface="Calibri" panose="020F0502020204030204" pitchFamily="34" charset="0"/>
              </a:rPr>
              <a:t>easier  </a:t>
            </a:r>
            <a:r>
              <a:rPr lang="en-US" sz="2400" dirty="0">
                <a:ln>
                  <a:solidFill>
                    <a:schemeClr val="tx2">
                      <a:lumMod val="95000"/>
                      <a:lumOff val="5000"/>
                    </a:schemeClr>
                  </a:solidFill>
                </a:ln>
                <a:latin typeface="Calibri" panose="020F0502020204030204" pitchFamily="34" charset="0"/>
                <a:cs typeface="Calibri" panose="020F0502020204030204" pitchFamily="34" charset="0"/>
              </a:rPr>
              <a:t>to build a model. One just needs to pre-define the </a:t>
            </a:r>
            <a:r>
              <a:rPr lang="en-US" sz="2400" dirty="0" err="1">
                <a:ln>
                  <a:solidFill>
                    <a:schemeClr val="tx2">
                      <a:lumMod val="95000"/>
                      <a:lumOff val="5000"/>
                    </a:schemeClr>
                  </a:solidFill>
                </a:ln>
                <a:latin typeface="Calibri" panose="020F0502020204030204" pitchFamily="34" charset="0"/>
                <a:cs typeface="Calibri" panose="020F0502020204030204" pitchFamily="34" charset="0"/>
              </a:rPr>
              <a:t>Haar</a:t>
            </a:r>
            <a:r>
              <a:rPr lang="en-US" sz="2400" dirty="0">
                <a:ln>
                  <a:solidFill>
                    <a:schemeClr val="tx2">
                      <a:lumMod val="95000"/>
                      <a:lumOff val="5000"/>
                    </a:schemeClr>
                  </a:solidFill>
                </a:ln>
                <a:latin typeface="Calibri" panose="020F0502020204030204" pitchFamily="34" charset="0"/>
                <a:cs typeface="Calibri" panose="020F0502020204030204" pitchFamily="34" charset="0"/>
              </a:rPr>
              <a:t> cascade which are available on </a:t>
            </a:r>
            <a:r>
              <a:rPr lang="en-US" sz="2400" dirty="0" err="1">
                <a:ln>
                  <a:solidFill>
                    <a:schemeClr val="tx2">
                      <a:lumMod val="95000"/>
                      <a:lumOff val="5000"/>
                    </a:schemeClr>
                  </a:solidFill>
                </a:ln>
                <a:latin typeface="Calibri" panose="020F0502020204030204" pitchFamily="34" charset="0"/>
                <a:cs typeface="Calibri" panose="020F0502020204030204" pitchFamily="34" charset="0"/>
              </a:rPr>
              <a:t>github</a:t>
            </a:r>
            <a:r>
              <a:rPr lang="en-US" sz="2400" dirty="0">
                <a:ln>
                  <a:solidFill>
                    <a:schemeClr val="tx2">
                      <a:lumMod val="95000"/>
                      <a:lumOff val="5000"/>
                    </a:schemeClr>
                  </a:solidFill>
                </a:ln>
                <a:latin typeface="Calibri" panose="020F0502020204030204" pitchFamily="34" charset="0"/>
                <a:cs typeface="Calibri" panose="020F0502020204030204" pitchFamily="34" charset="0"/>
              </a:rPr>
              <a:t>. Moreover </a:t>
            </a:r>
            <a:r>
              <a:rPr lang="en-US" sz="2400" dirty="0" smtClean="0">
                <a:ln>
                  <a:solidFill>
                    <a:schemeClr val="tx2">
                      <a:lumMod val="95000"/>
                      <a:lumOff val="5000"/>
                    </a:schemeClr>
                  </a:solidFill>
                </a:ln>
                <a:latin typeface="Calibri" panose="020F0502020204030204" pitchFamily="34" charset="0"/>
                <a:cs typeface="Calibri" panose="020F0502020204030204" pitchFamily="34" charset="0"/>
              </a:rPr>
              <a:t> one </a:t>
            </a:r>
            <a:r>
              <a:rPr lang="en-US" sz="2400" dirty="0">
                <a:ln>
                  <a:solidFill>
                    <a:schemeClr val="tx2">
                      <a:lumMod val="95000"/>
                      <a:lumOff val="5000"/>
                    </a:schemeClr>
                  </a:solidFill>
                </a:ln>
                <a:latin typeface="Calibri" panose="020F0502020204030204" pitchFamily="34" charset="0"/>
                <a:cs typeface="Calibri" panose="020F0502020204030204" pitchFamily="34" charset="0"/>
              </a:rPr>
              <a:t>can make their own cascade file.</a:t>
            </a:r>
          </a:p>
        </p:txBody>
      </p:sp>
      <p:pic>
        <p:nvPicPr>
          <p:cNvPr id="4" name="Content Placeholder 3" descr="1-XX8WqHo0lyrgZfTTRQ3ESQ"/>
          <p:cNvPicPr>
            <a:picLocks noGrp="1" noChangeAspect="1"/>
          </p:cNvPicPr>
          <p:nvPr>
            <p:ph sz="half" idx="2"/>
          </p:nvPr>
        </p:nvPicPr>
        <p:blipFill>
          <a:blip r:embed="rId2"/>
          <a:stretch>
            <a:fillRect/>
          </a:stretch>
        </p:blipFill>
        <p:spPr>
          <a:xfrm>
            <a:off x="8468995" y="1748245"/>
            <a:ext cx="2903855" cy="1657985"/>
          </a:xfrm>
          <a:prstGeom prst="rect">
            <a:avLst/>
          </a:prstGeom>
        </p:spPr>
      </p:pic>
      <p:pic>
        <p:nvPicPr>
          <p:cNvPr id="5" name="Picture 4"/>
          <p:cNvPicPr>
            <a:picLocks noChangeAspect="1"/>
          </p:cNvPicPr>
          <p:nvPr/>
        </p:nvPicPr>
        <p:blipFill>
          <a:blip r:embed="rId3"/>
          <a:stretch>
            <a:fillRect/>
          </a:stretch>
        </p:blipFill>
        <p:spPr>
          <a:xfrm>
            <a:off x="8534133" y="4088599"/>
            <a:ext cx="2996282" cy="2242532"/>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480" y="0"/>
            <a:ext cx="10972800" cy="1143000"/>
          </a:xfrm>
        </p:spPr>
        <p:txBody>
          <a:bodyPr/>
          <a:lstStyle/>
          <a:p>
            <a:r>
              <a:rPr lang="en-US" b="1" dirty="0">
                <a:ln>
                  <a:solidFill>
                    <a:srgbClr val="0070C0"/>
                  </a:solidFill>
                </a:ln>
                <a:solidFill>
                  <a:schemeClr val="accent1">
                    <a:lumMod val="50000"/>
                  </a:schemeClr>
                </a:solidFill>
                <a:latin typeface="Calibri" panose="020F0502020204030204" pitchFamily="34" charset="0"/>
                <a:cs typeface="Calibri" panose="020F0502020204030204" pitchFamily="34" charset="0"/>
                <a:sym typeface="+mn-ea"/>
              </a:rPr>
              <a:t>Facial Recognition using Python Libraries</a:t>
            </a:r>
          </a:p>
        </p:txBody>
      </p:sp>
      <p:sp>
        <p:nvSpPr>
          <p:cNvPr id="3" name="Content Placeholder 2"/>
          <p:cNvSpPr>
            <a:spLocks noGrp="1"/>
          </p:cNvSpPr>
          <p:nvPr>
            <p:ph idx="1"/>
          </p:nvPr>
        </p:nvSpPr>
        <p:spPr>
          <a:xfrm>
            <a:off x="322217" y="1045152"/>
            <a:ext cx="11599326" cy="5346939"/>
          </a:xfrm>
        </p:spPr>
        <p:txBody>
          <a:bodyPr/>
          <a:lstStyle/>
          <a:p>
            <a:r>
              <a:rPr lang="en-US" sz="2200" dirty="0" smtClean="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The </a:t>
            </a:r>
            <a:r>
              <a:rPr lang="en-US" sz="22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most popular and probably the simplest way to detect faces using Python is by using the </a:t>
            </a:r>
            <a:r>
              <a:rPr lang="en-US" sz="2200" dirty="0" err="1">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OpenCV</a:t>
            </a:r>
            <a:r>
              <a:rPr lang="en-US" sz="22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 package. Originally written in C/C++, </a:t>
            </a:r>
            <a:r>
              <a:rPr lang="en-US" sz="2200" dirty="0" err="1">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OpenCV</a:t>
            </a:r>
            <a:r>
              <a:rPr lang="en-US" sz="22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 now provides bindings for Python.</a:t>
            </a:r>
          </a:p>
          <a:p>
            <a:r>
              <a:rPr lang="en-US" sz="22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It uses machine learning algorithms to search for faces within a picture. Faces are very complicated, made of thousands of small patterns and features that must be matched. The face recognition algorithms break the task of identifying the face into thousands of smaller, bite-sized tasks, each of which is easy to solve, known as classifiers.</a:t>
            </a:r>
          </a:p>
          <a:p>
            <a:r>
              <a:rPr lang="en-US" sz="2200" dirty="0" smtClean="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The </a:t>
            </a:r>
            <a:r>
              <a:rPr lang="en-US" sz="2200" dirty="0" err="1">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OpenCV</a:t>
            </a:r>
            <a:r>
              <a:rPr lang="en-US" sz="22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 cascade breaks the problem of detecting faces into multiple stages. It performs a detailed test for each block. The algorithm may have 30 to 50 of these stages or cascades, and it will only detect a face if all stages pass.</a:t>
            </a:r>
          </a:p>
          <a:p>
            <a:r>
              <a:rPr lang="en-US" sz="22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The cascades are a bunch of XML files that contain </a:t>
            </a:r>
            <a:r>
              <a:rPr lang="en-US" sz="2200" dirty="0" err="1">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OpenCV</a:t>
            </a:r>
            <a:r>
              <a:rPr lang="en-US" sz="22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 data used to detect objects. You initialize your code with the cascade you want, and then it does the work for you. Since face detection is such a common case, </a:t>
            </a:r>
            <a:r>
              <a:rPr lang="en-US" sz="2200" dirty="0" err="1">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OpenCV</a:t>
            </a:r>
            <a:r>
              <a:rPr lang="en-US" sz="22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 comes with a number of built-in cascades for detecting everything from faces to eyes to hands to legs.</a:t>
            </a:r>
          </a:p>
          <a:p>
            <a:pPr marL="0" indent="0">
              <a:buNone/>
            </a:pPr>
            <a:endParaRPr lang="en-US" sz="2200" dirty="0" smtClean="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endParaRPr>
          </a:p>
          <a:p>
            <a:endParaRPr lang="en-US" sz="22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0" y="0"/>
            <a:ext cx="10972800" cy="1143000"/>
          </a:xfrm>
        </p:spPr>
        <p:txBody>
          <a:bodyPr/>
          <a:lstStyle/>
          <a:p>
            <a:r>
              <a:rPr lang="en-US" b="1" dirty="0" smtClean="0">
                <a:ln>
                  <a:solidFill>
                    <a:srgbClr val="0070C0"/>
                  </a:solidFill>
                </a:ln>
                <a:solidFill>
                  <a:srgbClr val="0070C0"/>
                </a:solidFill>
                <a:latin typeface="Calibri" panose="020F0502020204030204" pitchFamily="34" charset="0"/>
                <a:cs typeface="Calibri" panose="020F0502020204030204" pitchFamily="34" charset="0"/>
              </a:rPr>
              <a:t>LBPH </a:t>
            </a:r>
            <a:r>
              <a:rPr lang="en-US" b="1" dirty="0" err="1">
                <a:ln>
                  <a:solidFill>
                    <a:srgbClr val="0070C0"/>
                  </a:solidFill>
                </a:ln>
                <a:solidFill>
                  <a:srgbClr val="0070C0"/>
                </a:solidFill>
                <a:latin typeface="Calibri" panose="020F0502020204030204" pitchFamily="34" charset="0"/>
                <a:cs typeface="Calibri" panose="020F0502020204030204" pitchFamily="34" charset="0"/>
              </a:rPr>
              <a:t>A</a:t>
            </a:r>
            <a:r>
              <a:rPr lang="en-US" b="1" dirty="0" err="1" smtClean="0">
                <a:ln>
                  <a:solidFill>
                    <a:srgbClr val="0070C0"/>
                  </a:solidFill>
                </a:ln>
                <a:solidFill>
                  <a:srgbClr val="0070C0"/>
                </a:solidFill>
                <a:latin typeface="Calibri" panose="020F0502020204030204" pitchFamily="34" charset="0"/>
                <a:cs typeface="Calibri" panose="020F0502020204030204" pitchFamily="34" charset="0"/>
              </a:rPr>
              <a:t>lgorihtm</a:t>
            </a:r>
            <a:endParaRPr lang="en-IN" b="1" dirty="0">
              <a:ln>
                <a:solidFill>
                  <a:srgbClr val="0070C0"/>
                </a:solidFill>
              </a:ln>
              <a:solidFill>
                <a:srgbClr val="0070C0"/>
              </a:solidFill>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30628" y="954496"/>
            <a:ext cx="12061371" cy="4525963"/>
          </a:xfrm>
        </p:spPr>
        <p:txBody>
          <a:bodyPr/>
          <a:lstStyle/>
          <a:p>
            <a:r>
              <a:rPr lang="en-IN" sz="16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Local binary patterns (LBP) is a type of visual descriptor used for classification in computer vision. LBP is the particular case of the Texture Spectrum model proposed in </a:t>
            </a:r>
            <a:r>
              <a:rPr lang="en-IN" sz="1600" dirty="0" smtClean="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1990. It </a:t>
            </a:r>
            <a:r>
              <a:rPr lang="en-IN" sz="16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has </a:t>
            </a:r>
            <a:r>
              <a:rPr lang="en-IN" sz="1600" dirty="0" smtClean="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been </a:t>
            </a:r>
            <a:r>
              <a:rPr lang="en-IN" sz="16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found to be a powerful feature for texture classification; it has further been determined that when LBP is combined with the Histogram of oriented gradients (HOG) descriptor, it improves the detection performance considerably on some </a:t>
            </a:r>
            <a:r>
              <a:rPr lang="en-IN" sz="1600" dirty="0" smtClean="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datasets. </a:t>
            </a:r>
          </a:p>
          <a:p>
            <a:pPr marL="0" indent="0">
              <a:buNone/>
            </a:pPr>
            <a:endParaRPr lang="en-IN" sz="16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endParaRPr>
          </a:p>
          <a:p>
            <a:pPr marL="0" indent="0">
              <a:buNone/>
            </a:pPr>
            <a:r>
              <a:rPr lang="en-IN" sz="16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The LBP feature vector, in its simplest form, is created in the following manner:</a:t>
            </a:r>
          </a:p>
          <a:p>
            <a:r>
              <a:rPr lang="en-IN" sz="16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    Divide the examined window into cells </a:t>
            </a:r>
            <a:r>
              <a:rPr lang="en-IN" sz="1600" dirty="0" smtClean="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a:t>
            </a:r>
            <a:endParaRPr lang="en-IN" sz="16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endParaRPr>
          </a:p>
          <a:p>
            <a:r>
              <a:rPr lang="en-IN" sz="16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    For each pixel in a cell, compare the pixel to each of its 8 neighbors (on its left-top, left-middle, left-bottom, right-top, etc.). Follow the pixels along a circle, i.e. clockwise or counter-clockwise.</a:t>
            </a:r>
          </a:p>
          <a:p>
            <a:r>
              <a:rPr lang="en-IN" sz="16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    Where the center pixel's value is greater than the neighbor's value, write "0". Otherwise, write "1". This gives an 8-digit binary number (which is usually converted to decimal for convenience).</a:t>
            </a:r>
          </a:p>
          <a:p>
            <a:r>
              <a:rPr lang="en-IN" sz="16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    Compute the histogram, over the cell, of the frequency of each "number" occurring (i.e., each combination of which pixels are smaller and which are greater than the center). This histogram can be seen as a 256-dimensional feature vector.</a:t>
            </a:r>
          </a:p>
          <a:p>
            <a:r>
              <a:rPr lang="en-IN" sz="16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    Optionally normalize the histogram.</a:t>
            </a:r>
          </a:p>
          <a:p>
            <a:r>
              <a:rPr lang="en-IN" sz="1600" dirty="0">
                <a:ln>
                  <a:solidFill>
                    <a:schemeClr val="tx2">
                      <a:lumMod val="95000"/>
                      <a:lumOff val="5000"/>
                    </a:schemeClr>
                  </a:solidFill>
                </a:ln>
                <a:solidFill>
                  <a:schemeClr val="tx2">
                    <a:lumMod val="95000"/>
                    <a:lumOff val="5000"/>
                  </a:schemeClr>
                </a:solidFill>
                <a:latin typeface="Calibri" panose="020F0502020204030204" pitchFamily="34" charset="0"/>
                <a:cs typeface="Calibri" panose="020F0502020204030204" pitchFamily="34" charset="0"/>
              </a:rPr>
              <a:t>    Concatenate (normalized) histograms of all cells. This gives a feature vector for the entire window.</a:t>
            </a:r>
          </a:p>
        </p:txBody>
      </p:sp>
      <p:pic>
        <p:nvPicPr>
          <p:cNvPr id="4" name="Picture 3"/>
          <p:cNvPicPr>
            <a:picLocks noChangeAspect="1"/>
          </p:cNvPicPr>
          <p:nvPr/>
        </p:nvPicPr>
        <p:blipFill>
          <a:blip r:embed="rId2"/>
          <a:stretch>
            <a:fillRect/>
          </a:stretch>
        </p:blipFill>
        <p:spPr>
          <a:xfrm>
            <a:off x="2309950" y="5084954"/>
            <a:ext cx="7173684" cy="1805512"/>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7"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627C096-69C9-4442-B7DD-2ECEF3657ECD}">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578</TotalTime>
  <Words>1465</Words>
  <Application>Microsoft Office PowerPoint</Application>
  <PresentationFormat>Widescreen</PresentationFormat>
  <Paragraphs>117</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Fira Mono</vt:lpstr>
      <vt:lpstr>Proxima Nova Rg</vt:lpstr>
      <vt:lpstr>Segoe Script</vt:lpstr>
      <vt:lpstr>Times New Roman</vt:lpstr>
      <vt:lpstr>Default Design</vt:lpstr>
      <vt:lpstr>  “FACE RECOGNITION  ATTENDANCE SYSTEM“</vt:lpstr>
      <vt:lpstr>Introduction</vt:lpstr>
      <vt:lpstr>Statement of Problems</vt:lpstr>
      <vt:lpstr> Requirements</vt:lpstr>
      <vt:lpstr>PowerPoint Presentation</vt:lpstr>
      <vt:lpstr>OpenCV </vt:lpstr>
      <vt:lpstr>Haar Cascade</vt:lpstr>
      <vt:lpstr>Facial Recognition using Python Libraries</vt:lpstr>
      <vt:lpstr>LBPH Algorihtm</vt:lpstr>
      <vt:lpstr>PowerPoint Presentation</vt:lpstr>
      <vt:lpstr>PowerPoint Presentation</vt:lpstr>
      <vt:lpstr> Second Part (Training and Predicting the Data)  </vt:lpstr>
      <vt:lpstr> Why is Face recognition better than FingerPrint ? </vt:lpstr>
      <vt:lpstr>Advantages </vt:lpstr>
      <vt:lpstr>Future scope</vt:lpstr>
      <vt:lpstr>Conclusion</vt:lpstr>
      <vt:lpstr>References </vt:lpstr>
      <vt:lpstr>Print(“THANKYOU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 BASED ATTENDANCE SYSTEM “</dc:title>
  <dc:creator>Misbah Ansari</dc:creator>
  <cp:lastModifiedBy>Misbah Ansari</cp:lastModifiedBy>
  <cp:revision>111</cp:revision>
  <dcterms:created xsi:type="dcterms:W3CDTF">2021-06-06T07:23:00Z</dcterms:created>
  <dcterms:modified xsi:type="dcterms:W3CDTF">2021-06-28T15:38:07Z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1033-11.2.0.10094</vt:lpwstr>
  </property>
</Properties>
</file>